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6" r:id="rId17"/>
    <p:sldId id="260" r:id="rId6"/>
    <p:sldId id="267" r:id="rId18"/>
    <p:sldId id="261" r:id="rId7"/>
    <p:sldId id="268" r:id="rId19"/>
    <p:sldId id="262" r:id="rId8"/>
    <p:sldId id="263" r:id="rId9"/>
    <p:sldId id="269" r:id="rId20"/>
    <p:sldId id="264" r:id="rId10"/>
    <p:sldId id="265" r:id="rId11"/>
  </p:sldIdLst>
  <p:notesMasterIdLst>
    <p:notesMasterId r:id="rId12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/Relationships>
</file>

<file path=ppt/media/Slide-1-image-1.png>
</file>

<file path=ppt/media/Slide-10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media/image-1-2.png>
</file>

<file path=ppt/media/image-10-2.png>
</file>

<file path=ppt/media/image-2-2.png>
</file>

<file path=ppt/media/image-3-2.png>
</file>

<file path=ppt/media/image-4-2.png>
</file>

<file path=ppt/media/image-5-2.png>
</file>

<file path=ppt/media/image-6-2.png>
</file>

<file path=ppt/media/image-7-2.png>
</file>

<file path=ppt/media/image-8-2.png>
</file>

<file path=ppt/media/image-9-2.png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image" Target="../media/image-10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0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image" Target="../media/image-2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image" Target="../media/image-3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5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image" Target="../media/image-6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image" Target="../media/image-7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image" Target="../media/image-8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8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image" Target="../media/image-9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Users/luckyluke/projects/active/visione_sostenibile/workspace/slides/bar-su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050" y="1755874"/>
            <a:ext cx="1015901" cy="507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273223" y="2009775"/>
            <a:ext cx="4597405" cy="523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spcAft>
                <a:spcPts val="800"/>
              </a:spcAft>
              <a:buNone/>
            </a:pPr>
            <a:r>
              <a:rPr lang="en-US" sz="3600" b="1" dirty="0">
                <a:solidFill>
                  <a:srgbClr val="F2F0EC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Visione Sostenibile</a:t>
            </a:r>
            <a:endParaRPr lang="en-US" sz="3600" dirty="0"/>
          </a:p>
        </p:txBody>
      </p:sp>
      <p:sp>
        <p:nvSpPr>
          <p:cNvPr id="4" name="Text 1"/>
          <p:cNvSpPr/>
          <p:nvPr/>
        </p:nvSpPr>
        <p:spPr>
          <a:xfrm>
            <a:off x="2829130" y="2635151"/>
            <a:ext cx="3485739" cy="2571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spcAft>
                <a:spcPts val="2400"/>
              </a:spcAft>
              <a:buNone/>
            </a:pPr>
            <a:r>
              <a:rPr lang="en-US" sz="1800" i="1" dirty="0">
                <a:solidFill>
                  <a:srgbClr val="EAB831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Il Verde che Vive  |  Febbraio 2026</a:t>
            </a:r>
            <a:endParaRPr lang="en-US" sz="1800" dirty="0"/>
          </a:p>
        </p:txBody>
      </p:sp>
      <p:sp>
        <p:nvSpPr>
          <p:cNvPr id="5" name="Text 2"/>
          <p:cNvSpPr/>
          <p:nvPr/>
        </p:nvSpPr>
        <p:spPr>
          <a:xfrm>
            <a:off x="2459486" y="3197126"/>
            <a:ext cx="422502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1300" dirty="0">
                <a:solidFill>
                  <a:srgbClr val="9CB89F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Luca (Tech)  ·  Barbara (Storytelling)  ·  Guglielmo (Design)</a:t>
            </a:r>
            <a:endParaRPr lang="en-US" sz="13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Users/luckyluke/projects/active/visione_sostenibile/workspace/slides/bar-su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050" y="1725662"/>
            <a:ext cx="1015901" cy="507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427367" y="2030313"/>
            <a:ext cx="6289116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spcAft>
                <a:spcPts val="800"/>
              </a:spcAft>
              <a:buNone/>
            </a:pPr>
            <a:r>
              <a:rPr lang="en-US" sz="3200" b="1" dirty="0">
                <a:solidFill>
                  <a:srgbClr val="F2F0EC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61% completato — base solida</a:t>
            </a:r>
            <a:endParaRPr lang="en-US" sz="3200" dirty="0"/>
          </a:p>
        </p:txBody>
      </p:sp>
      <p:sp>
        <p:nvSpPr>
          <p:cNvPr id="4" name="Text 1"/>
          <p:cNvSpPr/>
          <p:nvPr/>
        </p:nvSpPr>
        <p:spPr>
          <a:xfrm>
            <a:off x="1492187" y="2589014"/>
            <a:ext cx="6159627" cy="238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spcAft>
                <a:spcPts val="2400"/>
              </a:spcAft>
              <a:buNone/>
            </a:pPr>
            <a:r>
              <a:rPr lang="en-US" sz="1600" dirty="0">
                <a:solidFill>
                  <a:srgbClr val="4FA45A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Applicare il design di Guglielmo alle pagine e portare in produzione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3943377" y="3131939"/>
            <a:ext cx="1257246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2000" i="1" dirty="0">
                <a:solidFill>
                  <a:srgbClr val="EAB831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Domande?</a:t>
            </a:r>
            <a:endParaRPr lang="en-US" sz="20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1E0E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502920" y="274320"/>
            <a:ext cx="822960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2200" b="1" i="0">
                <a:solidFill>
                  <a:srgbClr val="EAB831"/>
                </a:solidFill>
                <a:latin typeface="Arial"/>
              </a:defRPr>
            </a:pPr>
            <a:r>
              <a:t>Il Design dal Vivo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02920" y="685800"/>
            <a:ext cx="82296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900" b="1" i="0">
                <a:solidFill>
                  <a:srgbClr val="9CB89F"/>
                </a:solidFill>
                <a:latin typeface="Arial"/>
              </a:defRPr>
            </a:pPr>
            <a:r>
              <a:t>La palette e i componenti Stitch applicati alle pagine reali del sito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02920" y="1051560"/>
            <a:ext cx="3657600" cy="228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000" b="1" i="0">
                <a:solidFill>
                  <a:srgbClr val="F2F0EC"/>
                </a:solidFill>
                <a:latin typeface="Arial"/>
              </a:defRPr>
            </a:pPr>
            <a:r>
              <a:t>Homepage</a:t>
            </a:r>
          </a:p>
        </p:txBody>
      </p:sp>
      <p:pic>
        <p:nvPicPr>
          <p:cNvPr id="5" name="Picture 4" descr="desktop-crop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" y="1280160"/>
            <a:ext cx="3657600" cy="2651760"/>
          </a:xfrm>
          <a:prstGeom prst="rect">
            <a:avLst/>
          </a:prstGeom>
          <a:ln w="19050">
            <a:solidFill>
              <a:srgbClr val="22582C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4663440" y="1051560"/>
            <a:ext cx="4114800" cy="228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000" b="1" i="0">
                <a:solidFill>
                  <a:srgbClr val="F2F0EC"/>
                </a:solidFill>
                <a:latin typeface="Arial"/>
              </a:defRPr>
            </a:pPr>
            <a:r>
              <a:t>Servizio Progettazione Giardini</a:t>
            </a:r>
          </a:p>
        </p:txBody>
      </p:sp>
      <p:pic>
        <p:nvPicPr>
          <p:cNvPr id="7" name="Picture 6" descr="desktop-crop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280160"/>
            <a:ext cx="3657600" cy="2651760"/>
          </a:xfrm>
          <a:prstGeom prst="rect">
            <a:avLst/>
          </a:prstGeom>
          <a:ln w="19050">
            <a:solidFill>
              <a:srgbClr val="22582C"/>
            </a:solidFill>
          </a:ln>
        </p:spPr>
      </p:pic>
      <p:sp>
        <p:nvSpPr>
          <p:cNvPr id="8" name="TextBox 7"/>
          <p:cNvSpPr txBox="1"/>
          <p:nvPr/>
        </p:nvSpPr>
        <p:spPr>
          <a:xfrm>
            <a:off x="502920" y="4114800"/>
            <a:ext cx="8138160" cy="8229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400"/>
              </a:spcAft>
              <a:defRPr sz="900" b="1">
                <a:solidFill>
                  <a:srgbClr val="EAB831"/>
                </a:solidFill>
                <a:latin typeface="Arial"/>
              </a:defRPr>
            </a:pPr>
            <a:r>
              <a:t>Guglielmo (Design)</a:t>
            </a:r>
          </a:p>
          <a:p>
            <a:pPr>
              <a:spcAft>
                <a:spcPts val="400"/>
              </a:spcAft>
              <a:defRPr sz="900" b="0">
                <a:solidFill>
                  <a:srgbClr val="F2F0EC"/>
                </a:solidFill>
                <a:latin typeface="Arial"/>
              </a:defRPr>
            </a:pPr>
            <a:r>
              <a:t>Palette High-Contrast Nature, Glass Navbar, card system e spacing definiti in Stitch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389120" y="4114800"/>
            <a:ext cx="4297680" cy="8229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400"/>
              </a:spcAft>
              <a:defRPr sz="900" b="1">
                <a:solidFill>
                  <a:srgbClr val="EAB831"/>
                </a:solidFill>
                <a:latin typeface="Arial"/>
              </a:defRPr>
            </a:pPr>
            <a:r>
              <a:t>Luca (Tech)</a:t>
            </a:r>
          </a:p>
          <a:p>
            <a:pPr>
              <a:spcAft>
                <a:spcPts val="400"/>
              </a:spcAft>
              <a:defRPr sz="900" b="0">
                <a:solidFill>
                  <a:srgbClr val="F2F0EC"/>
                </a:solidFill>
                <a:latin typeface="Arial"/>
              </a:defRPr>
            </a:pPr>
            <a:r>
              <a:t>ServiceHero, ProcessSteps, VideoShowcase, AccordionFAQ implementati come componenti React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1E0E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502920" y="274320"/>
            <a:ext cx="822960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2200" b="1" i="0">
                <a:solidFill>
                  <a:srgbClr val="EAB831"/>
                </a:solidFill>
                <a:latin typeface="Arial"/>
              </a:defRPr>
            </a:pPr>
            <a:r>
              <a:t>La Voce di Barbara sul Sito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02920" y="685800"/>
            <a:ext cx="82296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900" b="1" i="0">
                <a:solidFill>
                  <a:srgbClr val="9CB89F"/>
                </a:solidFill>
                <a:latin typeface="Arial"/>
              </a:defRPr>
            </a:pPr>
            <a:r>
              <a:t>Il copy narrativo "Il Verde che Vive" applicato alle pagine Chi Siamo e Qualita'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02920" y="1051560"/>
            <a:ext cx="3657600" cy="228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000" b="1" i="0">
                <a:solidFill>
                  <a:srgbClr val="F2F0EC"/>
                </a:solidFill>
                <a:latin typeface="Arial"/>
              </a:defRPr>
            </a:pPr>
            <a:r>
              <a:t>Chi Siamo</a:t>
            </a:r>
          </a:p>
        </p:txBody>
      </p:sp>
      <p:pic>
        <p:nvPicPr>
          <p:cNvPr id="5" name="Picture 4" descr="desktop-crop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" y="1280160"/>
            <a:ext cx="3657600" cy="2651760"/>
          </a:xfrm>
          <a:prstGeom prst="rect">
            <a:avLst/>
          </a:prstGeom>
          <a:ln w="19050">
            <a:solidFill>
              <a:srgbClr val="22582C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4663440" y="1051560"/>
            <a:ext cx="4114800" cy="228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000" b="1" i="0">
                <a:solidFill>
                  <a:srgbClr val="F2F0EC"/>
                </a:solidFill>
                <a:latin typeface="Arial"/>
              </a:defRPr>
            </a:pPr>
            <a:r>
              <a:t>Qualita'</a:t>
            </a:r>
          </a:p>
        </p:txBody>
      </p:sp>
      <p:pic>
        <p:nvPicPr>
          <p:cNvPr id="7" name="Picture 6" descr="desktop-crop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1280160"/>
            <a:ext cx="3657600" cy="2651760"/>
          </a:xfrm>
          <a:prstGeom prst="rect">
            <a:avLst/>
          </a:prstGeom>
          <a:ln w="19050">
            <a:solidFill>
              <a:srgbClr val="22582C"/>
            </a:solidFill>
          </a:ln>
        </p:spPr>
      </p:pic>
      <p:sp>
        <p:nvSpPr>
          <p:cNvPr id="8" name="TextBox 7"/>
          <p:cNvSpPr txBox="1"/>
          <p:nvPr/>
        </p:nvSpPr>
        <p:spPr>
          <a:xfrm>
            <a:off x="502920" y="4114800"/>
            <a:ext cx="3840480" cy="8229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400"/>
              </a:spcAft>
              <a:defRPr sz="900" b="1">
                <a:solidFill>
                  <a:srgbClr val="EAB831"/>
                </a:solidFill>
                <a:latin typeface="Arial"/>
              </a:defRPr>
            </a:pPr>
            <a:r>
              <a:t>Barbara (Storytelling)</a:t>
            </a:r>
          </a:p>
          <a:p>
            <a:pPr>
              <a:spcAft>
                <a:spcPts val="400"/>
              </a:spcAft>
              <a:defRPr sz="900" b="0">
                <a:solidFill>
                  <a:srgbClr val="F2F0EC"/>
                </a:solidFill>
                <a:latin typeface="Arial"/>
              </a:defRPr>
            </a:pPr>
            <a:r>
              <a:t>Narrativa "Il Verde che Vive", seed content e rewrite completo per 4 pagine chiave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389120" y="4114800"/>
            <a:ext cx="4297680" cy="8229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400"/>
              </a:spcAft>
              <a:defRPr sz="900" b="1">
                <a:solidFill>
                  <a:srgbClr val="EAB831"/>
                </a:solidFill>
                <a:latin typeface="Arial"/>
              </a:defRPr>
            </a:pPr>
            <a:r>
              <a:t>Luca (Tech)</a:t>
            </a:r>
          </a:p>
          <a:p>
            <a:pPr>
              <a:spcAft>
                <a:spcPts val="400"/>
              </a:spcAft>
              <a:defRPr sz="900" b="0">
                <a:solidFill>
                  <a:srgbClr val="F2F0EC"/>
                </a:solidFill>
                <a:latin typeface="Arial"/>
              </a:defRPr>
            </a:pPr>
            <a:r>
              <a:t>Copy integrato nei componenti React, filosofia e valori collegati ai servizi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1E0E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502920" y="274320"/>
            <a:ext cx="822960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2200" b="1" i="0">
                <a:solidFill>
                  <a:srgbClr val="EAB831"/>
                </a:solidFill>
                <a:latin typeface="Arial"/>
              </a:defRPr>
            </a:pPr>
            <a:r>
              <a:t>Il Quiz in Azione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02920" y="685800"/>
            <a:ext cx="82296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900" b="1" i="0">
                <a:solidFill>
                  <a:srgbClr val="9CB89F"/>
                </a:solidFill>
                <a:latin typeface="Arial"/>
              </a:defRPr>
            </a:pPr>
            <a:r>
              <a:t>6 domande, profilo giardiniere, scorecard personalizzata, lead capture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37160" y="1051560"/>
            <a:ext cx="2743200" cy="228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900" b="1" i="0">
                <a:solidFill>
                  <a:srgbClr val="F2F0EC"/>
                </a:solidFill>
                <a:latin typeface="Arial"/>
              </a:defRPr>
            </a:pPr>
            <a:r>
              <a:t>Landing Quiz</a:t>
            </a:r>
          </a:p>
        </p:txBody>
      </p:sp>
      <p:pic>
        <p:nvPicPr>
          <p:cNvPr id="5" name="Picture 4" descr="desktop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" y="1280160"/>
            <a:ext cx="2646246" cy="2651760"/>
          </a:xfrm>
          <a:prstGeom prst="rect">
            <a:avLst/>
          </a:prstGeom>
          <a:ln w="19050">
            <a:solidFill>
              <a:srgbClr val="22582C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3108960" y="1051560"/>
            <a:ext cx="2743200" cy="228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900" b="1" i="0">
                <a:solidFill>
                  <a:srgbClr val="F2F0EC"/>
                </a:solidFill>
                <a:latin typeface="Arial"/>
              </a:defRPr>
            </a:pPr>
            <a:r>
              <a:t>Domanda 1</a:t>
            </a:r>
          </a:p>
        </p:txBody>
      </p:sp>
      <p:pic>
        <p:nvPicPr>
          <p:cNvPr id="7" name="Picture 6" descr="desktop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8960" y="1280160"/>
            <a:ext cx="2368817" cy="2651760"/>
          </a:xfrm>
          <a:prstGeom prst="rect">
            <a:avLst/>
          </a:prstGeom>
          <a:ln w="19050">
            <a:solidFill>
              <a:srgbClr val="22582C"/>
            </a:solidFill>
          </a:ln>
        </p:spPr>
      </p:pic>
      <p:sp>
        <p:nvSpPr>
          <p:cNvPr id="8" name="TextBox 7"/>
          <p:cNvSpPr txBox="1"/>
          <p:nvPr/>
        </p:nvSpPr>
        <p:spPr>
          <a:xfrm>
            <a:off x="6080760" y="1051560"/>
            <a:ext cx="2743200" cy="228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900" b="1" i="0">
                <a:solidFill>
                  <a:srgbClr val="F2F0EC"/>
                </a:solidFill>
                <a:latin typeface="Arial"/>
              </a:defRPr>
            </a:pPr>
            <a:r>
              <a:t>Risultato Scorecard</a:t>
            </a:r>
          </a:p>
        </p:txBody>
      </p:sp>
      <p:pic>
        <p:nvPicPr>
          <p:cNvPr id="9" name="Picture 8" descr="desktop-crop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0760" y="1280160"/>
            <a:ext cx="2788920" cy="2651410"/>
          </a:xfrm>
          <a:prstGeom prst="rect">
            <a:avLst/>
          </a:prstGeom>
          <a:ln w="19050">
            <a:solidFill>
              <a:srgbClr val="22582C"/>
            </a:solidFill>
          </a:ln>
        </p:spPr>
      </p:pic>
      <p:sp>
        <p:nvSpPr>
          <p:cNvPr id="10" name="TextBox 9"/>
          <p:cNvSpPr txBox="1"/>
          <p:nvPr/>
        </p:nvSpPr>
        <p:spPr>
          <a:xfrm>
            <a:off x="137160" y="4114800"/>
            <a:ext cx="4389120" cy="8229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400"/>
              </a:spcAft>
              <a:defRPr sz="900" b="1">
                <a:solidFill>
                  <a:srgbClr val="EAB831"/>
                </a:solidFill>
                <a:latin typeface="Arial"/>
              </a:defRPr>
            </a:pPr>
            <a:r>
              <a:t>Luca (Tech)</a:t>
            </a:r>
          </a:p>
          <a:p>
            <a:pPr>
              <a:spcAft>
                <a:spcPts val="400"/>
              </a:spcAft>
              <a:defRPr sz="900" b="0">
                <a:solidFill>
                  <a:srgbClr val="F2F0EC"/>
                </a:solidFill>
                <a:latin typeface="Arial"/>
              </a:defRPr>
            </a:pPr>
            <a:r>
              <a:t>Quiz micro-funnel con 6 domande, scoring engine, 4 profili giardiniere, schema Convex, QuizCTA widget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754880" y="4114800"/>
            <a:ext cx="4114800" cy="8229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400"/>
              </a:spcAft>
              <a:defRPr sz="900" b="1">
                <a:solidFill>
                  <a:srgbClr val="EAB831"/>
                </a:solidFill>
                <a:latin typeface="Arial"/>
              </a:defRPr>
            </a:pPr>
            <a:r>
              <a:t>Guglielmo (Design)</a:t>
            </a:r>
          </a:p>
          <a:p>
            <a:pPr>
              <a:spcAft>
                <a:spcPts val="400"/>
              </a:spcAft>
              <a:defRPr sz="900" b="0">
                <a:solidFill>
                  <a:srgbClr val="F2F0EC"/>
                </a:solidFill>
                <a:latin typeface="Arial"/>
              </a:defRPr>
            </a:pPr>
            <a:r>
              <a:t>Template Stitch per ogni step del quiz, palette coerente, card risposte e scorecard layout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1E0E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502920" y="274320"/>
            <a:ext cx="822960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2200" b="1" i="0">
                <a:solidFill>
                  <a:srgbClr val="EAB831"/>
                </a:solidFill>
                <a:latin typeface="Arial"/>
              </a:defRPr>
            </a:pPr>
            <a:r>
              <a:t>Le Pagine del Sito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02920" y="685800"/>
            <a:ext cx="82296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900" b="1" i="0">
                <a:solidFill>
                  <a:srgbClr val="9CB89F"/>
                </a:solidFill>
                <a:latin typeface="Arial"/>
              </a:defRPr>
            </a:pPr>
            <a:r>
              <a:t>Servizi categorizzati, portfolio progetti migrato a Convex, blog con articoli SEO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37160" y="1051560"/>
            <a:ext cx="2743200" cy="228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900" b="1" i="0">
                <a:solidFill>
                  <a:srgbClr val="F2F0EC"/>
                </a:solidFill>
                <a:latin typeface="Arial"/>
              </a:defRPr>
            </a:pPr>
            <a:r>
              <a:t>Servizi (12 pagine)</a:t>
            </a:r>
          </a:p>
        </p:txBody>
      </p:sp>
      <p:pic>
        <p:nvPicPr>
          <p:cNvPr id="5" name="Picture 4" descr="desktop-crop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" y="1280160"/>
            <a:ext cx="2788920" cy="2651410"/>
          </a:xfrm>
          <a:prstGeom prst="rect">
            <a:avLst/>
          </a:prstGeom>
          <a:ln w="19050">
            <a:solidFill>
              <a:srgbClr val="22582C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3108960" y="1051560"/>
            <a:ext cx="2743200" cy="228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900" b="1" i="0">
                <a:solidFill>
                  <a:srgbClr val="F2F0EC"/>
                </a:solidFill>
                <a:latin typeface="Arial"/>
              </a:defRPr>
            </a:pPr>
            <a:r>
              <a:t>Progetti (25+ case study)</a:t>
            </a:r>
          </a:p>
        </p:txBody>
      </p:sp>
      <p:pic>
        <p:nvPicPr>
          <p:cNvPr id="7" name="Picture 6" descr="desktop-crop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8960" y="1280160"/>
            <a:ext cx="2788920" cy="2651217"/>
          </a:xfrm>
          <a:prstGeom prst="rect">
            <a:avLst/>
          </a:prstGeom>
          <a:ln w="19050">
            <a:solidFill>
              <a:srgbClr val="22582C"/>
            </a:solidFill>
          </a:ln>
        </p:spPr>
      </p:pic>
      <p:sp>
        <p:nvSpPr>
          <p:cNvPr id="8" name="TextBox 7"/>
          <p:cNvSpPr txBox="1"/>
          <p:nvPr/>
        </p:nvSpPr>
        <p:spPr>
          <a:xfrm>
            <a:off x="6080760" y="1051560"/>
            <a:ext cx="2743200" cy="228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900" b="1" i="0">
                <a:solidFill>
                  <a:srgbClr val="F2F0EC"/>
                </a:solidFill>
                <a:latin typeface="Arial"/>
              </a:defRPr>
            </a:pPr>
            <a:r>
              <a:t>Blog (3 articoli SEO)</a:t>
            </a:r>
          </a:p>
        </p:txBody>
      </p:sp>
      <p:pic>
        <p:nvPicPr>
          <p:cNvPr id="9" name="Picture 8" descr="desktop-crop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0760" y="1280160"/>
            <a:ext cx="2788920" cy="2651410"/>
          </a:xfrm>
          <a:prstGeom prst="rect">
            <a:avLst/>
          </a:prstGeom>
          <a:ln w="19050">
            <a:solidFill>
              <a:srgbClr val="22582C"/>
            </a:solidFill>
          </a:ln>
        </p:spPr>
      </p:pic>
      <p:sp>
        <p:nvSpPr>
          <p:cNvPr id="10" name="TextBox 9"/>
          <p:cNvSpPr txBox="1"/>
          <p:nvPr/>
        </p:nvSpPr>
        <p:spPr>
          <a:xfrm>
            <a:off x="137160" y="4114800"/>
            <a:ext cx="2834640" cy="8229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400"/>
              </a:spcAft>
              <a:defRPr sz="900" b="1">
                <a:solidFill>
                  <a:srgbClr val="EAB831"/>
                </a:solidFill>
                <a:latin typeface="Arial"/>
              </a:defRPr>
            </a:pPr>
            <a:r>
              <a:t>Luca (Tech)</a:t>
            </a:r>
          </a:p>
          <a:p>
            <a:pPr>
              <a:spcAft>
                <a:spcPts val="400"/>
              </a:spcAft>
              <a:defRPr sz="900" b="0">
                <a:solidFill>
                  <a:srgbClr val="F2F0EC"/>
                </a:solidFill>
                <a:latin typeface="Arial"/>
              </a:defRPr>
            </a:pPr>
            <a:r>
              <a:t>Migrazione blog e progetti da file statici a Convex DB, admin CRUD, dynamic routes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108960" y="4114800"/>
            <a:ext cx="2834640" cy="8229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400"/>
              </a:spcAft>
              <a:defRPr sz="900" b="1">
                <a:solidFill>
                  <a:srgbClr val="EAB831"/>
                </a:solidFill>
                <a:latin typeface="Arial"/>
              </a:defRPr>
            </a:pPr>
            <a:r>
              <a:t>Barbara (Storytelling)</a:t>
            </a:r>
          </a:p>
          <a:p>
            <a:pPr>
              <a:spcAft>
                <a:spcPts val="400"/>
              </a:spcAft>
              <a:defRPr sz="900" b="0">
                <a:solidFill>
                  <a:srgbClr val="F2F0EC"/>
                </a:solidFill>
                <a:latin typeface="Arial"/>
              </a:defRPr>
            </a:pPr>
            <a:r>
              <a:t>Copy servizi, descrizioni progetti, articoli blog ottimizzati SEO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080760" y="4114800"/>
            <a:ext cx="2834640" cy="8229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400"/>
              </a:spcAft>
              <a:defRPr sz="900" b="1">
                <a:solidFill>
                  <a:srgbClr val="EAB831"/>
                </a:solidFill>
                <a:latin typeface="Arial"/>
              </a:defRPr>
            </a:pPr>
            <a:r>
              <a:t>Guglielmo (Design)</a:t>
            </a:r>
          </a:p>
          <a:p>
            <a:pPr>
              <a:spcAft>
                <a:spcPts val="400"/>
              </a:spcAft>
              <a:defRPr sz="900" b="0">
                <a:solidFill>
                  <a:srgbClr val="F2F0EC"/>
                </a:solidFill>
                <a:latin typeface="Arial"/>
              </a:defRPr>
            </a:pPr>
            <a:r>
              <a:t>Card layout, filtri categorie, image grid, hero sections da template Stitch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Users/luckyluke/projects/active/visione_sostenibile/workspace/slides/bar-leaf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950" y="412700"/>
            <a:ext cx="762000" cy="507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07950" y="577751"/>
            <a:ext cx="8290509" cy="409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400"/>
              </a:spcAft>
              <a:buNone/>
            </a:pPr>
            <a:r>
              <a:rPr lang="en-US" sz="2800" b="1" dirty="0">
                <a:solidFill>
                  <a:srgbClr val="0B1E0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Dove Siamo</a:t>
            </a:r>
            <a:endParaRPr lang="en-US" sz="2800" dirty="0"/>
          </a:p>
        </p:txBody>
      </p:sp>
      <p:sp>
        <p:nvSpPr>
          <p:cNvPr id="4" name="Text 1"/>
          <p:cNvSpPr/>
          <p:nvPr/>
        </p:nvSpPr>
        <p:spPr>
          <a:xfrm>
            <a:off x="507950" y="1038076"/>
            <a:ext cx="8290509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1800"/>
              </a:spcAft>
              <a:buNone/>
            </a:pPr>
            <a:r>
              <a:rPr lang="en-US" sz="1200" dirty="0">
                <a:solidFill>
                  <a:srgbClr val="22582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Progresso complessivo del progetto</a:t>
            </a:r>
            <a:endParaRPr lang="en-US" sz="1200" dirty="0"/>
          </a:p>
        </p:txBody>
      </p:sp>
      <p:sp>
        <p:nvSpPr>
          <p:cNvPr id="5" name="Text 2"/>
          <p:cNvSpPr/>
          <p:nvPr/>
        </p:nvSpPr>
        <p:spPr>
          <a:xfrm>
            <a:off x="507950" y="1438126"/>
            <a:ext cx="8127950" cy="177701"/>
          </a:xfrm>
          <a:prstGeom prst="roundRect">
            <a:avLst>
              <a:gd name="adj" fmla="val 28587"/>
            </a:avLst>
          </a:prstGeom>
          <a:solidFill>
            <a:srgbClr val="D4CFC6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6" name="Text 3"/>
          <p:cNvSpPr/>
          <p:nvPr/>
        </p:nvSpPr>
        <p:spPr>
          <a:xfrm>
            <a:off x="507950" y="1438126"/>
            <a:ext cx="4957911" cy="177701"/>
          </a:xfrm>
          <a:prstGeom prst="roundRect">
            <a:avLst>
              <a:gd name="adj" fmla="val 28587"/>
            </a:avLst>
          </a:prstGeom>
          <a:solidFill>
            <a:srgbClr val="22582C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7" name="Text 4"/>
          <p:cNvSpPr/>
          <p:nvPr/>
        </p:nvSpPr>
        <p:spPr>
          <a:xfrm>
            <a:off x="458371" y="1438126"/>
            <a:ext cx="5057070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spcBef>
                <a:spcPts val="100"/>
              </a:spcBef>
              <a:buNone/>
            </a:pPr>
            <a:r>
              <a:rPr lang="en-US" sz="900" b="1" dirty="0">
                <a:solidFill>
                  <a:srgbClr val="F2F0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61%</a:t>
            </a:r>
            <a:endParaRPr lang="en-US" sz="900" dirty="0"/>
          </a:p>
        </p:txBody>
      </p:sp>
      <p:sp>
        <p:nvSpPr>
          <p:cNvPr id="8" name="Text 5"/>
          <p:cNvSpPr/>
          <p:nvPr/>
        </p:nvSpPr>
        <p:spPr>
          <a:xfrm>
            <a:off x="507950" y="1641128"/>
            <a:ext cx="8290509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2000"/>
              </a:spcAft>
              <a:buNone/>
            </a:pPr>
            <a:r>
              <a:rPr lang="en-US" sz="1100" b="1" dirty="0">
                <a:solidFill>
                  <a:srgbClr val="0B1E0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46 / 76</a:t>
            </a:r>
            <a:pPr algn="l" indent="0" marL="0">
              <a:spcAft>
                <a:spcPts val="2000"/>
              </a:spcAft>
              <a:buNone/>
            </a:pPr>
            <a:r>
              <a:rPr lang="en-US" sz="1100" dirty="0">
                <a:solidFill>
                  <a:srgbClr val="0B1E0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task completate</a:t>
            </a:r>
            <a:endParaRPr lang="en-US" sz="1100" dirty="0"/>
          </a:p>
        </p:txBody>
      </p:sp>
      <p:sp>
        <p:nvSpPr>
          <p:cNvPr id="9" name="Text 6"/>
          <p:cNvSpPr/>
          <p:nvPr/>
        </p:nvSpPr>
        <p:spPr>
          <a:xfrm>
            <a:off x="507950" y="2047429"/>
            <a:ext cx="1355973" cy="345877"/>
          </a:xfrm>
          <a:prstGeom prst="roundRect">
            <a:avLst>
              <a:gd name="adj" fmla="val 22031"/>
            </a:avLst>
          </a:prstGeom>
          <a:solidFill>
            <a:srgbClr val="22582C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0" name="Text 7"/>
          <p:cNvSpPr/>
          <p:nvPr/>
        </p:nvSpPr>
        <p:spPr>
          <a:xfrm>
            <a:off x="660350" y="2148929"/>
            <a:ext cx="1072197" cy="142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000" b="1" dirty="0">
                <a:solidFill>
                  <a:srgbClr val="F2F0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Foundation 100%</a:t>
            </a:r>
            <a:endParaRPr lang="en-US" sz="1000" dirty="0"/>
          </a:p>
        </p:txBody>
      </p:sp>
      <p:sp>
        <p:nvSpPr>
          <p:cNvPr id="11" name="Text 8"/>
          <p:cNvSpPr/>
          <p:nvPr/>
        </p:nvSpPr>
        <p:spPr>
          <a:xfrm>
            <a:off x="1965424" y="2047429"/>
            <a:ext cx="883593" cy="345877"/>
          </a:xfrm>
          <a:prstGeom prst="roundRect">
            <a:avLst>
              <a:gd name="adj" fmla="val 22031"/>
            </a:avLst>
          </a:prstGeom>
          <a:solidFill>
            <a:srgbClr val="0B1E0E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2" name="Text 9"/>
          <p:cNvSpPr/>
          <p:nvPr/>
        </p:nvSpPr>
        <p:spPr>
          <a:xfrm>
            <a:off x="2117824" y="2148929"/>
            <a:ext cx="590368" cy="142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000" b="1" dirty="0">
                <a:solidFill>
                  <a:srgbClr val="F2F0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Core 80%</a:t>
            </a:r>
            <a:endParaRPr lang="en-US" sz="1000" dirty="0"/>
          </a:p>
        </p:txBody>
      </p:sp>
      <p:sp>
        <p:nvSpPr>
          <p:cNvPr id="13" name="Text 10"/>
          <p:cNvSpPr/>
          <p:nvPr/>
        </p:nvSpPr>
        <p:spPr>
          <a:xfrm>
            <a:off x="2950518" y="2047429"/>
            <a:ext cx="1144488" cy="345877"/>
          </a:xfrm>
          <a:prstGeom prst="roundRect">
            <a:avLst>
              <a:gd name="adj" fmla="val 22031"/>
            </a:avLst>
          </a:prstGeom>
          <a:solidFill>
            <a:srgbClr val="22582C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4" name="Text 11"/>
          <p:cNvSpPr/>
          <p:nvPr/>
        </p:nvSpPr>
        <p:spPr>
          <a:xfrm>
            <a:off x="3102918" y="2148929"/>
            <a:ext cx="856482" cy="142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000" b="1" dirty="0">
                <a:solidFill>
                  <a:srgbClr val="F2F0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Content 100%</a:t>
            </a:r>
            <a:endParaRPr lang="en-US" sz="1000" dirty="0"/>
          </a:p>
        </p:txBody>
      </p:sp>
      <p:sp>
        <p:nvSpPr>
          <p:cNvPr id="15" name="Text 12"/>
          <p:cNvSpPr/>
          <p:nvPr/>
        </p:nvSpPr>
        <p:spPr>
          <a:xfrm>
            <a:off x="4196507" y="2047429"/>
            <a:ext cx="933004" cy="345877"/>
          </a:xfrm>
          <a:prstGeom prst="roundRect">
            <a:avLst>
              <a:gd name="adj" fmla="val 22031"/>
            </a:avLst>
          </a:prstGeom>
          <a:solidFill>
            <a:srgbClr val="22582C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6" name="Text 13"/>
          <p:cNvSpPr/>
          <p:nvPr/>
        </p:nvSpPr>
        <p:spPr>
          <a:xfrm>
            <a:off x="4348907" y="2148929"/>
            <a:ext cx="640768" cy="142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000" b="1" dirty="0">
                <a:solidFill>
                  <a:srgbClr val="F2F0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SEO 100%</a:t>
            </a:r>
            <a:endParaRPr lang="en-US" sz="1000" dirty="0"/>
          </a:p>
        </p:txBody>
      </p:sp>
      <p:sp>
        <p:nvSpPr>
          <p:cNvPr id="17" name="Text 14"/>
          <p:cNvSpPr/>
          <p:nvPr/>
        </p:nvSpPr>
        <p:spPr>
          <a:xfrm>
            <a:off x="5231011" y="2047429"/>
            <a:ext cx="1017538" cy="345877"/>
          </a:xfrm>
          <a:prstGeom prst="roundRect">
            <a:avLst>
              <a:gd name="adj" fmla="val 22031"/>
            </a:avLst>
          </a:prstGeom>
          <a:solidFill>
            <a:srgbClr val="22582C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8" name="Text 15"/>
          <p:cNvSpPr/>
          <p:nvPr/>
        </p:nvSpPr>
        <p:spPr>
          <a:xfrm>
            <a:off x="5383411" y="2148929"/>
            <a:ext cx="726993" cy="142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000" b="1" dirty="0">
                <a:solidFill>
                  <a:srgbClr val="F2F0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Stitch 100%</a:t>
            </a:r>
            <a:endParaRPr lang="en-US" sz="1000" dirty="0"/>
          </a:p>
        </p:txBody>
      </p:sp>
      <p:sp>
        <p:nvSpPr>
          <p:cNvPr id="19" name="Text 16"/>
          <p:cNvSpPr/>
          <p:nvPr/>
        </p:nvSpPr>
        <p:spPr>
          <a:xfrm>
            <a:off x="6350050" y="2047429"/>
            <a:ext cx="939998" cy="345877"/>
          </a:xfrm>
          <a:prstGeom prst="roundRect">
            <a:avLst>
              <a:gd name="adj" fmla="val 22031"/>
            </a:avLst>
          </a:prstGeom>
          <a:solidFill>
            <a:srgbClr val="22582C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0" name="Text 17"/>
          <p:cNvSpPr/>
          <p:nvPr/>
        </p:nvSpPr>
        <p:spPr>
          <a:xfrm>
            <a:off x="6502450" y="2148929"/>
            <a:ext cx="647902" cy="142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000" b="1" dirty="0">
                <a:solidFill>
                  <a:srgbClr val="F2F0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Quiz 100%</a:t>
            </a:r>
            <a:endParaRPr lang="en-US" sz="1000" dirty="0"/>
          </a:p>
        </p:txBody>
      </p:sp>
      <p:sp>
        <p:nvSpPr>
          <p:cNvPr id="21" name="Text 18"/>
          <p:cNvSpPr/>
          <p:nvPr/>
        </p:nvSpPr>
        <p:spPr>
          <a:xfrm>
            <a:off x="507950" y="2494806"/>
            <a:ext cx="1292721" cy="345877"/>
          </a:xfrm>
          <a:prstGeom prst="roundRect">
            <a:avLst>
              <a:gd name="adj" fmla="val 22031"/>
            </a:avLst>
          </a:prstGeom>
          <a:solidFill>
            <a:srgbClr val="22582C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2" name="Text 19"/>
          <p:cNvSpPr/>
          <p:nvPr/>
        </p:nvSpPr>
        <p:spPr>
          <a:xfrm>
            <a:off x="660350" y="2596307"/>
            <a:ext cx="1007680" cy="142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000" b="1" dirty="0">
                <a:solidFill>
                  <a:srgbClr val="F2F0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Migrazioni 100%</a:t>
            </a:r>
            <a:endParaRPr lang="en-US" sz="1000" dirty="0"/>
          </a:p>
        </p:txBody>
      </p:sp>
      <p:sp>
        <p:nvSpPr>
          <p:cNvPr id="23" name="Text 20"/>
          <p:cNvSpPr/>
          <p:nvPr/>
        </p:nvSpPr>
        <p:spPr>
          <a:xfrm>
            <a:off x="507950" y="3043833"/>
            <a:ext cx="8290509" cy="142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000" i="1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Scoperte 23 task completate nel codice ma non tracciate nel sistema — ora allineato.</a:t>
            </a:r>
            <a:endParaRPr lang="en-US" sz="1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Users/luckyluke/projects/active/visione_sostenibile/workspace/slides/bar-su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361950"/>
            <a:ext cx="762000" cy="507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57200" y="527000"/>
            <a:ext cx="8394192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1600"/>
              </a:spcAft>
              <a:buNone/>
            </a:pPr>
            <a:r>
              <a:rPr lang="en-US" sz="2600" b="1" dirty="0">
                <a:solidFill>
                  <a:srgbClr val="0B1E0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Tre Competenze, Un Ciclo Virtuoso</a:t>
            </a:r>
            <a:endParaRPr lang="en-US" sz="2600" dirty="0"/>
          </a:p>
        </p:txBody>
      </p:sp>
      <p:sp>
        <p:nvSpPr>
          <p:cNvPr id="4" name="Text 1"/>
          <p:cNvSpPr/>
          <p:nvPr/>
        </p:nvSpPr>
        <p:spPr>
          <a:xfrm>
            <a:off x="457200" y="1101626"/>
            <a:ext cx="2637383" cy="2244477"/>
          </a:xfrm>
          <a:prstGeom prst="roundRect">
            <a:avLst>
              <a:gd name="adj" fmla="val 5658"/>
            </a:avLst>
          </a:prstGeom>
          <a:solidFill>
            <a:srgbClr val="0B1E0E"/>
          </a:solidFill>
          <a:ln w="19050">
            <a:solidFill>
              <a:srgbClr val="EAB831"/>
            </a:solidFill>
          </a:ln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Text 2"/>
          <p:cNvSpPr/>
          <p:nvPr/>
        </p:nvSpPr>
        <p:spPr>
          <a:xfrm>
            <a:off x="653951" y="1298377"/>
            <a:ext cx="2288759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EAB83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GUGLIELMO</a:t>
            </a:r>
            <a:endParaRPr lang="en-US" sz="1300" dirty="0"/>
          </a:p>
        </p:txBody>
      </p:sp>
      <p:sp>
        <p:nvSpPr>
          <p:cNvPr id="6" name="Text 3"/>
          <p:cNvSpPr/>
          <p:nvPr/>
        </p:nvSpPr>
        <p:spPr>
          <a:xfrm>
            <a:off x="653951" y="1549152"/>
            <a:ext cx="2288759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50"/>
              </a:lnSpc>
              <a:spcAft>
                <a:spcPts val="300"/>
              </a:spcAft>
              <a:buNone/>
            </a:pPr>
            <a:r>
              <a:rPr lang="en-US" sz="900" b="1" dirty="0">
                <a:solidFill>
                  <a:srgbClr val="D4CFC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Design</a:t>
            </a:r>
            <a:endParaRPr lang="en-US" sz="900" dirty="0"/>
          </a:p>
        </p:txBody>
      </p:sp>
      <p:sp>
        <p:nvSpPr>
          <p:cNvPr id="7" name="Text 4"/>
          <p:cNvSpPr/>
          <p:nvPr/>
        </p:nvSpPr>
        <p:spPr>
          <a:xfrm>
            <a:off x="653951" y="1758702"/>
            <a:ext cx="2288759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5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D4CFC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Template Stitch per ogni componente del sito</a:t>
            </a:r>
            <a:endParaRPr lang="en-US" sz="900" dirty="0"/>
          </a:p>
        </p:txBody>
      </p:sp>
      <p:sp>
        <p:nvSpPr>
          <p:cNvPr id="8" name="Text 5"/>
          <p:cNvSpPr/>
          <p:nvPr/>
        </p:nvSpPr>
        <p:spPr>
          <a:xfrm>
            <a:off x="653951" y="2139702"/>
            <a:ext cx="2288759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5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D4CFC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Design system BMAD "High-Contrast Nature"</a:t>
            </a:r>
            <a:endParaRPr lang="en-US" sz="900" dirty="0"/>
          </a:p>
        </p:txBody>
      </p:sp>
      <p:sp>
        <p:nvSpPr>
          <p:cNvPr id="9" name="Text 6"/>
          <p:cNvSpPr/>
          <p:nvPr/>
        </p:nvSpPr>
        <p:spPr>
          <a:xfrm>
            <a:off x="653951" y="2520702"/>
            <a:ext cx="2288759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5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D4CFC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Palette semantica, spacing, card system</a:t>
            </a:r>
            <a:endParaRPr lang="en-US" sz="900" dirty="0"/>
          </a:p>
        </p:txBody>
      </p:sp>
      <p:sp>
        <p:nvSpPr>
          <p:cNvPr id="10" name="Text 7"/>
          <p:cNvSpPr/>
          <p:nvPr/>
        </p:nvSpPr>
        <p:spPr>
          <a:xfrm>
            <a:off x="653951" y="2730252"/>
            <a:ext cx="2288759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5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D4CFC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9 componenti visuali implementati</a:t>
            </a:r>
            <a:endParaRPr lang="en-US" sz="900" dirty="0"/>
          </a:p>
        </p:txBody>
      </p:sp>
      <p:sp>
        <p:nvSpPr>
          <p:cNvPr id="11" name="Text 8"/>
          <p:cNvSpPr/>
          <p:nvPr/>
        </p:nvSpPr>
        <p:spPr>
          <a:xfrm>
            <a:off x="653951" y="2939802"/>
            <a:ext cx="2288759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50"/>
              </a:lnSpc>
              <a:spcAft>
                <a:spcPts val="300"/>
              </a:spcAft>
              <a:buNone/>
            </a:pPr>
            <a:r>
              <a:rPr lang="en-US" sz="900" b="1" dirty="0">
                <a:solidFill>
                  <a:srgbClr val="EAB83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PROTAGONISTA</a:t>
            </a:r>
            <a:endParaRPr lang="en-US" sz="900" dirty="0"/>
          </a:p>
        </p:txBody>
      </p:sp>
      <p:sp>
        <p:nvSpPr>
          <p:cNvPr id="12" name="Text 9"/>
          <p:cNvSpPr/>
          <p:nvPr/>
        </p:nvSpPr>
        <p:spPr>
          <a:xfrm>
            <a:off x="3272284" y="1101626"/>
            <a:ext cx="2618482" cy="2244477"/>
          </a:xfrm>
          <a:prstGeom prst="roundRect">
            <a:avLst>
              <a:gd name="adj" fmla="val 5658"/>
            </a:avLst>
          </a:prstGeom>
          <a:solidFill>
            <a:srgbClr val="FFFFFF"/>
          </a:solidFill>
          <a:ln w="9525">
            <a:solidFill>
              <a:srgbClr val="D4CFC6"/>
            </a:solidFill>
          </a:ln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3" name="Text 10"/>
          <p:cNvSpPr/>
          <p:nvPr/>
        </p:nvSpPr>
        <p:spPr>
          <a:xfrm>
            <a:off x="3459510" y="1288852"/>
            <a:ext cx="2288911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22582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BARBARA</a:t>
            </a:r>
            <a:endParaRPr lang="en-US" sz="1300" dirty="0"/>
          </a:p>
        </p:txBody>
      </p:sp>
      <p:sp>
        <p:nvSpPr>
          <p:cNvPr id="14" name="Text 11"/>
          <p:cNvSpPr/>
          <p:nvPr/>
        </p:nvSpPr>
        <p:spPr>
          <a:xfrm>
            <a:off x="3459510" y="1539627"/>
            <a:ext cx="2288911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50"/>
              </a:lnSpc>
              <a:spcAft>
                <a:spcPts val="300"/>
              </a:spcAft>
              <a:buNone/>
            </a:pPr>
            <a:r>
              <a:rPr lang="en-US" sz="900" b="1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Storytelling</a:t>
            </a:r>
            <a:endParaRPr lang="en-US" sz="900" dirty="0"/>
          </a:p>
        </p:txBody>
      </p:sp>
      <p:sp>
        <p:nvSpPr>
          <p:cNvPr id="15" name="Text 12"/>
          <p:cNvSpPr/>
          <p:nvPr/>
        </p:nvSpPr>
        <p:spPr>
          <a:xfrm>
            <a:off x="3459510" y="1749177"/>
            <a:ext cx="2288911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5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Concept "Il Verde che Vive"</a:t>
            </a:r>
            <a:endParaRPr lang="en-US" sz="900" dirty="0"/>
          </a:p>
        </p:txBody>
      </p:sp>
      <p:sp>
        <p:nvSpPr>
          <p:cNvPr id="16" name="Text 13"/>
          <p:cNvSpPr/>
          <p:nvPr/>
        </p:nvSpPr>
        <p:spPr>
          <a:xfrm>
            <a:off x="3459510" y="1958727"/>
            <a:ext cx="2288911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5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8 file narrativi di architettura brand</a:t>
            </a:r>
            <a:endParaRPr lang="en-US" sz="900" dirty="0"/>
          </a:p>
        </p:txBody>
      </p:sp>
      <p:sp>
        <p:nvSpPr>
          <p:cNvPr id="17" name="Text 14"/>
          <p:cNvSpPr/>
          <p:nvPr/>
        </p:nvSpPr>
        <p:spPr>
          <a:xfrm>
            <a:off x="3459510" y="2168277"/>
            <a:ext cx="2288911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5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4 seed content + 4 pagine riscritte</a:t>
            </a:r>
            <a:endParaRPr lang="en-US" sz="900" dirty="0"/>
          </a:p>
        </p:txBody>
      </p:sp>
      <p:sp>
        <p:nvSpPr>
          <p:cNvPr id="18" name="Text 15"/>
          <p:cNvSpPr/>
          <p:nvPr/>
        </p:nvSpPr>
        <p:spPr>
          <a:xfrm>
            <a:off x="3459510" y="2377827"/>
            <a:ext cx="2288911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5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Barbara Trifecta completa</a:t>
            </a:r>
            <a:endParaRPr lang="en-US" sz="900" dirty="0"/>
          </a:p>
        </p:txBody>
      </p:sp>
      <p:sp>
        <p:nvSpPr>
          <p:cNvPr id="19" name="Text 16"/>
          <p:cNvSpPr/>
          <p:nvPr/>
        </p:nvSpPr>
        <p:spPr>
          <a:xfrm>
            <a:off x="6068467" y="1101626"/>
            <a:ext cx="2618333" cy="2244477"/>
          </a:xfrm>
          <a:prstGeom prst="roundRect">
            <a:avLst>
              <a:gd name="adj" fmla="val 5658"/>
            </a:avLst>
          </a:prstGeom>
          <a:solidFill>
            <a:srgbClr val="FFFFFF"/>
          </a:solidFill>
          <a:ln w="9525">
            <a:solidFill>
              <a:srgbClr val="D4CFC6"/>
            </a:solidFill>
          </a:ln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0" name="Text 17"/>
          <p:cNvSpPr/>
          <p:nvPr/>
        </p:nvSpPr>
        <p:spPr>
          <a:xfrm>
            <a:off x="6255693" y="1288852"/>
            <a:ext cx="2288759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22582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LUCA</a:t>
            </a:r>
            <a:endParaRPr lang="en-US" sz="1300" dirty="0"/>
          </a:p>
        </p:txBody>
      </p:sp>
      <p:sp>
        <p:nvSpPr>
          <p:cNvPr id="21" name="Text 18"/>
          <p:cNvSpPr/>
          <p:nvPr/>
        </p:nvSpPr>
        <p:spPr>
          <a:xfrm>
            <a:off x="6255693" y="1539627"/>
            <a:ext cx="2288759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50"/>
              </a:lnSpc>
              <a:spcAft>
                <a:spcPts val="300"/>
              </a:spcAft>
              <a:buNone/>
            </a:pPr>
            <a:r>
              <a:rPr lang="en-US" sz="900" b="1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Tech Lead</a:t>
            </a:r>
            <a:endParaRPr lang="en-US" sz="900" dirty="0"/>
          </a:p>
        </p:txBody>
      </p:sp>
      <p:sp>
        <p:nvSpPr>
          <p:cNvPr id="22" name="Text 19"/>
          <p:cNvSpPr/>
          <p:nvPr/>
        </p:nvSpPr>
        <p:spPr>
          <a:xfrm>
            <a:off x="6255693" y="1749177"/>
            <a:ext cx="2288759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5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Architettura Next.js 16 + Convex</a:t>
            </a:r>
            <a:endParaRPr lang="en-US" sz="900" dirty="0"/>
          </a:p>
        </p:txBody>
      </p:sp>
      <p:sp>
        <p:nvSpPr>
          <p:cNvPr id="23" name="Text 20"/>
          <p:cNvSpPr/>
          <p:nvPr/>
        </p:nvSpPr>
        <p:spPr>
          <a:xfrm>
            <a:off x="6255693" y="1958727"/>
            <a:ext cx="2288759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5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Quiz micro-funnel + scorecard</a:t>
            </a:r>
            <a:endParaRPr lang="en-US" sz="900" dirty="0"/>
          </a:p>
        </p:txBody>
      </p:sp>
      <p:sp>
        <p:nvSpPr>
          <p:cNvPr id="24" name="Text 21"/>
          <p:cNvSpPr/>
          <p:nvPr/>
        </p:nvSpPr>
        <p:spPr>
          <a:xfrm>
            <a:off x="6255693" y="2168277"/>
            <a:ext cx="2288759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5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SEO completo + GDPR</a:t>
            </a:r>
            <a:endParaRPr lang="en-US" sz="900" dirty="0"/>
          </a:p>
        </p:txBody>
      </p:sp>
      <p:sp>
        <p:nvSpPr>
          <p:cNvPr id="25" name="Text 22"/>
          <p:cNvSpPr/>
          <p:nvPr/>
        </p:nvSpPr>
        <p:spPr>
          <a:xfrm>
            <a:off x="6255693" y="2377827"/>
            <a:ext cx="2288759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5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Orchestrazione task system</a:t>
            </a:r>
            <a:endParaRPr lang="en-US" sz="900" dirty="0"/>
          </a:p>
        </p:txBody>
      </p:sp>
      <p:sp>
        <p:nvSpPr>
          <p:cNvPr id="26" name="Text 23"/>
          <p:cNvSpPr/>
          <p:nvPr/>
        </p:nvSpPr>
        <p:spPr>
          <a:xfrm>
            <a:off x="374904" y="3523804"/>
            <a:ext cx="8394192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1100" i="1" dirty="0">
                <a:solidFill>
                  <a:srgbClr val="22582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Copy guida Design  ➜  Design guida Tech  ➜  Ciclo virtuoso</a:t>
            </a:r>
            <a:endParaRPr lang="en-US" sz="11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Users/luckyluke/projects/active/visione_sostenibile/workspace/slides/bar-su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950" y="361950"/>
            <a:ext cx="762000" cy="507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07950" y="527000"/>
            <a:ext cx="8290509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1600"/>
              </a:spcAft>
              <a:buNone/>
            </a:pPr>
            <a:r>
              <a:rPr lang="en-US" sz="2600" b="1" dirty="0">
                <a:solidFill>
                  <a:srgbClr val="EAB83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Il Design di Guglielmo in Azione</a:t>
            </a:r>
            <a:endParaRPr lang="en-US" sz="2600" dirty="0"/>
          </a:p>
        </p:txBody>
      </p:sp>
      <p:sp>
        <p:nvSpPr>
          <p:cNvPr id="4" name="Text 1"/>
          <p:cNvSpPr/>
          <p:nvPr/>
        </p:nvSpPr>
        <p:spPr>
          <a:xfrm>
            <a:off x="507950" y="1101626"/>
            <a:ext cx="8290509" cy="142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800"/>
              </a:spcAft>
              <a:buNone/>
            </a:pPr>
            <a:r>
              <a:rPr lang="en-US" sz="1000" b="1" dirty="0">
                <a:solidFill>
                  <a:srgbClr val="9CB89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Palette BMAD "High-Contrast Nature"</a:t>
            </a:r>
            <a:endParaRPr lang="en-US" sz="1000" dirty="0"/>
          </a:p>
        </p:txBody>
      </p:sp>
      <p:sp>
        <p:nvSpPr>
          <p:cNvPr id="5" name="Text 2"/>
          <p:cNvSpPr/>
          <p:nvPr/>
        </p:nvSpPr>
        <p:spPr>
          <a:xfrm>
            <a:off x="507950" y="1346002"/>
            <a:ext cx="1931938" cy="673001"/>
          </a:xfrm>
          <a:prstGeom prst="roundRect">
            <a:avLst>
              <a:gd name="adj" fmla="val 15097"/>
            </a:avLst>
          </a:prstGeom>
          <a:solidFill>
            <a:srgbClr val="F2F0EC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6" name="Text 3"/>
          <p:cNvSpPr/>
          <p:nvPr/>
        </p:nvSpPr>
        <p:spPr>
          <a:xfrm>
            <a:off x="592162" y="1472952"/>
            <a:ext cx="1763515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900" b="1" dirty="0">
                <a:solidFill>
                  <a:srgbClr val="0B1E0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Paper Canvas</a:t>
            </a:r>
            <a:endParaRPr lang="en-US" sz="900" dirty="0"/>
          </a:p>
        </p:txBody>
      </p:sp>
      <p:sp>
        <p:nvSpPr>
          <p:cNvPr id="7" name="Text 4"/>
          <p:cNvSpPr/>
          <p:nvPr/>
        </p:nvSpPr>
        <p:spPr>
          <a:xfrm>
            <a:off x="592162" y="1606302"/>
            <a:ext cx="1763515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900" dirty="0">
                <a:solidFill>
                  <a:srgbClr val="0B1E0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#F2F0EC</a:t>
            </a:r>
            <a:endParaRPr lang="en-US" sz="900" dirty="0"/>
          </a:p>
        </p:txBody>
      </p:sp>
      <p:sp>
        <p:nvSpPr>
          <p:cNvPr id="8" name="Text 5"/>
          <p:cNvSpPr/>
          <p:nvPr/>
        </p:nvSpPr>
        <p:spPr>
          <a:xfrm>
            <a:off x="592162" y="1739652"/>
            <a:ext cx="1763515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900" dirty="0">
                <a:solidFill>
                  <a:srgbClr val="0B1E0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Sfondi</a:t>
            </a:r>
            <a:endParaRPr lang="en-US" sz="900" dirty="0"/>
          </a:p>
        </p:txBody>
      </p:sp>
      <p:sp>
        <p:nvSpPr>
          <p:cNvPr id="9" name="Text 6"/>
          <p:cNvSpPr/>
          <p:nvPr/>
        </p:nvSpPr>
        <p:spPr>
          <a:xfrm>
            <a:off x="2566839" y="1346002"/>
            <a:ext cx="1951137" cy="673001"/>
          </a:xfrm>
          <a:prstGeom prst="roundRect">
            <a:avLst>
              <a:gd name="adj" fmla="val 15097"/>
            </a:avLst>
          </a:prstGeom>
          <a:solidFill>
            <a:srgbClr val="0B1E0E"/>
          </a:solidFill>
          <a:ln w="9525">
            <a:solidFill>
              <a:srgbClr val="4FA45A"/>
            </a:solidFill>
          </a:ln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0" name="Text 7"/>
          <p:cNvSpPr/>
          <p:nvPr/>
        </p:nvSpPr>
        <p:spPr>
          <a:xfrm>
            <a:off x="2660574" y="1482477"/>
            <a:ext cx="1763667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900" b="1" dirty="0">
                <a:solidFill>
                  <a:srgbClr val="F2F0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Deep Forest</a:t>
            </a:r>
            <a:endParaRPr lang="en-US" sz="900" dirty="0"/>
          </a:p>
        </p:txBody>
      </p:sp>
      <p:sp>
        <p:nvSpPr>
          <p:cNvPr id="11" name="Text 8"/>
          <p:cNvSpPr/>
          <p:nvPr/>
        </p:nvSpPr>
        <p:spPr>
          <a:xfrm>
            <a:off x="2660574" y="1615827"/>
            <a:ext cx="1763667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900" dirty="0">
                <a:solidFill>
                  <a:srgbClr val="F2F0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#0B1E0E</a:t>
            </a:r>
            <a:endParaRPr lang="en-US" sz="900" dirty="0"/>
          </a:p>
        </p:txBody>
      </p:sp>
      <p:sp>
        <p:nvSpPr>
          <p:cNvPr id="12" name="Text 9"/>
          <p:cNvSpPr/>
          <p:nvPr/>
        </p:nvSpPr>
        <p:spPr>
          <a:xfrm>
            <a:off x="2660574" y="1749177"/>
            <a:ext cx="1763667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900" dirty="0">
                <a:solidFill>
                  <a:srgbClr val="F2F0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Testi</a:t>
            </a:r>
            <a:endParaRPr lang="en-US" sz="900" dirty="0"/>
          </a:p>
        </p:txBody>
      </p:sp>
      <p:sp>
        <p:nvSpPr>
          <p:cNvPr id="13" name="Text 10"/>
          <p:cNvSpPr/>
          <p:nvPr/>
        </p:nvSpPr>
        <p:spPr>
          <a:xfrm>
            <a:off x="4644926" y="1346002"/>
            <a:ext cx="1931938" cy="673001"/>
          </a:xfrm>
          <a:prstGeom prst="roundRect">
            <a:avLst>
              <a:gd name="adj" fmla="val 15097"/>
            </a:avLst>
          </a:prstGeom>
          <a:solidFill>
            <a:srgbClr val="22582C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4" name="Text 11"/>
          <p:cNvSpPr/>
          <p:nvPr/>
        </p:nvSpPr>
        <p:spPr>
          <a:xfrm>
            <a:off x="4729137" y="1472952"/>
            <a:ext cx="1763515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900" b="1" dirty="0">
                <a:solidFill>
                  <a:srgbClr val="F2F0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Leaf Green</a:t>
            </a:r>
            <a:endParaRPr lang="en-US" sz="900" dirty="0"/>
          </a:p>
        </p:txBody>
      </p:sp>
      <p:sp>
        <p:nvSpPr>
          <p:cNvPr id="15" name="Text 12"/>
          <p:cNvSpPr/>
          <p:nvPr/>
        </p:nvSpPr>
        <p:spPr>
          <a:xfrm>
            <a:off x="4729137" y="1606302"/>
            <a:ext cx="1763515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900" dirty="0">
                <a:solidFill>
                  <a:srgbClr val="F2F0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#22582C</a:t>
            </a:r>
            <a:endParaRPr lang="en-US" sz="900" dirty="0"/>
          </a:p>
        </p:txBody>
      </p:sp>
      <p:sp>
        <p:nvSpPr>
          <p:cNvPr id="16" name="Text 13"/>
          <p:cNvSpPr/>
          <p:nvPr/>
        </p:nvSpPr>
        <p:spPr>
          <a:xfrm>
            <a:off x="4729137" y="1739652"/>
            <a:ext cx="1763515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900" dirty="0">
                <a:solidFill>
                  <a:srgbClr val="F2F0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Accenti</a:t>
            </a:r>
            <a:endParaRPr lang="en-US" sz="900" dirty="0"/>
          </a:p>
        </p:txBody>
      </p:sp>
      <p:sp>
        <p:nvSpPr>
          <p:cNvPr id="17" name="Text 14"/>
          <p:cNvSpPr/>
          <p:nvPr/>
        </p:nvSpPr>
        <p:spPr>
          <a:xfrm>
            <a:off x="6703814" y="1346002"/>
            <a:ext cx="1932087" cy="673001"/>
          </a:xfrm>
          <a:prstGeom prst="roundRect">
            <a:avLst>
              <a:gd name="adj" fmla="val 15097"/>
            </a:avLst>
          </a:prstGeom>
          <a:solidFill>
            <a:srgbClr val="EAB831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8" name="Text 15"/>
          <p:cNvSpPr/>
          <p:nvPr/>
        </p:nvSpPr>
        <p:spPr>
          <a:xfrm>
            <a:off x="6788024" y="1472952"/>
            <a:ext cx="1763667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900" b="1" dirty="0">
                <a:solidFill>
                  <a:srgbClr val="0B1E0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Sun Accent</a:t>
            </a:r>
            <a:endParaRPr lang="en-US" sz="900" dirty="0"/>
          </a:p>
        </p:txBody>
      </p:sp>
      <p:sp>
        <p:nvSpPr>
          <p:cNvPr id="19" name="Text 16"/>
          <p:cNvSpPr/>
          <p:nvPr/>
        </p:nvSpPr>
        <p:spPr>
          <a:xfrm>
            <a:off x="6788024" y="1606302"/>
            <a:ext cx="1763667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900" dirty="0">
                <a:solidFill>
                  <a:srgbClr val="0B1E0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#EAB831</a:t>
            </a:r>
            <a:endParaRPr lang="en-US" sz="900" dirty="0"/>
          </a:p>
        </p:txBody>
      </p:sp>
      <p:sp>
        <p:nvSpPr>
          <p:cNvPr id="20" name="Text 17"/>
          <p:cNvSpPr/>
          <p:nvPr/>
        </p:nvSpPr>
        <p:spPr>
          <a:xfrm>
            <a:off x="6788024" y="1739652"/>
            <a:ext cx="1763667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900" dirty="0">
                <a:solidFill>
                  <a:srgbClr val="0B1E0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CTA</a:t>
            </a:r>
            <a:endParaRPr lang="en-US" sz="900" dirty="0"/>
          </a:p>
        </p:txBody>
      </p:sp>
      <p:sp>
        <p:nvSpPr>
          <p:cNvPr id="21" name="Text 18"/>
          <p:cNvSpPr/>
          <p:nvPr/>
        </p:nvSpPr>
        <p:spPr>
          <a:xfrm>
            <a:off x="507950" y="2247602"/>
            <a:ext cx="8290509" cy="142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800"/>
              </a:spcAft>
              <a:buNone/>
            </a:pPr>
            <a:r>
              <a:rPr lang="en-US" sz="1000" b="1" dirty="0">
                <a:solidFill>
                  <a:srgbClr val="9CB89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Componenti Stitch Implementati</a:t>
            </a:r>
            <a:endParaRPr lang="en-US" sz="1000" dirty="0"/>
          </a:p>
        </p:txBody>
      </p:sp>
      <p:sp>
        <p:nvSpPr>
          <p:cNvPr id="22" name="Text 19"/>
          <p:cNvSpPr/>
          <p:nvPr/>
        </p:nvSpPr>
        <p:spPr>
          <a:xfrm>
            <a:off x="507950" y="2491978"/>
            <a:ext cx="882848" cy="285750"/>
          </a:xfrm>
          <a:prstGeom prst="roundRect">
            <a:avLst>
              <a:gd name="adj" fmla="val 26667"/>
            </a:avLst>
          </a:prstGeom>
          <a:solidFill>
            <a:srgbClr val="1A3A20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3" name="Text 20"/>
          <p:cNvSpPr/>
          <p:nvPr/>
        </p:nvSpPr>
        <p:spPr>
          <a:xfrm>
            <a:off x="634901" y="2568178"/>
            <a:ext cx="641527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4FA4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ServiceHero</a:t>
            </a:r>
            <a:endParaRPr lang="en-US" sz="900" dirty="0"/>
          </a:p>
        </p:txBody>
      </p:sp>
      <p:sp>
        <p:nvSpPr>
          <p:cNvPr id="24" name="Text 21"/>
          <p:cNvSpPr/>
          <p:nvPr/>
        </p:nvSpPr>
        <p:spPr>
          <a:xfrm>
            <a:off x="1466999" y="2491978"/>
            <a:ext cx="1028998" cy="285750"/>
          </a:xfrm>
          <a:prstGeom prst="roundRect">
            <a:avLst>
              <a:gd name="adj" fmla="val 26667"/>
            </a:avLst>
          </a:prstGeom>
          <a:solidFill>
            <a:srgbClr val="1A3A20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5" name="Text 22"/>
          <p:cNvSpPr/>
          <p:nvPr/>
        </p:nvSpPr>
        <p:spPr>
          <a:xfrm>
            <a:off x="1593949" y="2568178"/>
            <a:ext cx="790599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4FA4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ImageCarousel</a:t>
            </a:r>
            <a:endParaRPr lang="en-US" sz="900" dirty="0"/>
          </a:p>
        </p:txBody>
      </p:sp>
      <p:sp>
        <p:nvSpPr>
          <p:cNvPr id="26" name="Text 23"/>
          <p:cNvSpPr/>
          <p:nvPr/>
        </p:nvSpPr>
        <p:spPr>
          <a:xfrm>
            <a:off x="2572196" y="2491978"/>
            <a:ext cx="959197" cy="285750"/>
          </a:xfrm>
          <a:prstGeom prst="roundRect">
            <a:avLst>
              <a:gd name="adj" fmla="val 26667"/>
            </a:avLst>
          </a:prstGeom>
          <a:solidFill>
            <a:srgbClr val="1A3A20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7" name="Text 24"/>
          <p:cNvSpPr/>
          <p:nvPr/>
        </p:nvSpPr>
        <p:spPr>
          <a:xfrm>
            <a:off x="2699147" y="2568178"/>
            <a:ext cx="719402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4FA4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ProcessSteps</a:t>
            </a:r>
            <a:endParaRPr lang="en-US" sz="900" dirty="0"/>
          </a:p>
        </p:txBody>
      </p:sp>
      <p:sp>
        <p:nvSpPr>
          <p:cNvPr id="28" name="Text 25"/>
          <p:cNvSpPr/>
          <p:nvPr/>
        </p:nvSpPr>
        <p:spPr>
          <a:xfrm>
            <a:off x="3607594" y="2491978"/>
            <a:ext cx="1071563" cy="285750"/>
          </a:xfrm>
          <a:prstGeom prst="roundRect">
            <a:avLst>
              <a:gd name="adj" fmla="val 26667"/>
            </a:avLst>
          </a:prstGeom>
          <a:solidFill>
            <a:srgbClr val="1A3A20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9" name="Text 26"/>
          <p:cNvSpPr/>
          <p:nvPr/>
        </p:nvSpPr>
        <p:spPr>
          <a:xfrm>
            <a:off x="3734544" y="2568178"/>
            <a:ext cx="834015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4FA4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VideoShowcase</a:t>
            </a:r>
            <a:endParaRPr lang="en-US" sz="900" dirty="0"/>
          </a:p>
        </p:txBody>
      </p:sp>
      <p:sp>
        <p:nvSpPr>
          <p:cNvPr id="30" name="Text 27"/>
          <p:cNvSpPr/>
          <p:nvPr/>
        </p:nvSpPr>
        <p:spPr>
          <a:xfrm>
            <a:off x="4755356" y="2491978"/>
            <a:ext cx="990898" cy="285750"/>
          </a:xfrm>
          <a:prstGeom prst="roundRect">
            <a:avLst>
              <a:gd name="adj" fmla="val 26667"/>
            </a:avLst>
          </a:prstGeom>
          <a:solidFill>
            <a:srgbClr val="1A3A20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1" name="Text 28"/>
          <p:cNvSpPr/>
          <p:nvPr/>
        </p:nvSpPr>
        <p:spPr>
          <a:xfrm>
            <a:off x="4882307" y="2568178"/>
            <a:ext cx="751737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4FA4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AccordionFAQ</a:t>
            </a:r>
            <a:endParaRPr lang="en-US" sz="900" dirty="0"/>
          </a:p>
        </p:txBody>
      </p:sp>
      <p:sp>
        <p:nvSpPr>
          <p:cNvPr id="32" name="Text 29"/>
          <p:cNvSpPr/>
          <p:nvPr/>
        </p:nvSpPr>
        <p:spPr>
          <a:xfrm>
            <a:off x="5822454" y="2491978"/>
            <a:ext cx="946398" cy="285750"/>
          </a:xfrm>
          <a:prstGeom prst="roundRect">
            <a:avLst>
              <a:gd name="adj" fmla="val 26667"/>
            </a:avLst>
          </a:prstGeom>
          <a:solidFill>
            <a:srgbClr val="1A3A20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3" name="Text 30"/>
          <p:cNvSpPr/>
          <p:nvPr/>
        </p:nvSpPr>
        <p:spPr>
          <a:xfrm>
            <a:off x="5949404" y="2568178"/>
            <a:ext cx="706347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4FA4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Glass Navbar</a:t>
            </a:r>
            <a:endParaRPr lang="en-US" sz="900" dirty="0"/>
          </a:p>
        </p:txBody>
      </p:sp>
      <p:sp>
        <p:nvSpPr>
          <p:cNvPr id="34" name="Text 31"/>
          <p:cNvSpPr/>
          <p:nvPr/>
        </p:nvSpPr>
        <p:spPr>
          <a:xfrm>
            <a:off x="6845052" y="2491978"/>
            <a:ext cx="584299" cy="285750"/>
          </a:xfrm>
          <a:prstGeom prst="roundRect">
            <a:avLst>
              <a:gd name="adj" fmla="val 26667"/>
            </a:avLst>
          </a:prstGeom>
          <a:solidFill>
            <a:srgbClr val="1A3A20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5" name="Text 32"/>
          <p:cNvSpPr/>
          <p:nvPr/>
        </p:nvSpPr>
        <p:spPr>
          <a:xfrm>
            <a:off x="6972002" y="2568178"/>
            <a:ext cx="337006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4FA4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Footer</a:t>
            </a:r>
            <a:endParaRPr lang="en-US" sz="900" dirty="0"/>
          </a:p>
        </p:txBody>
      </p:sp>
      <p:sp>
        <p:nvSpPr>
          <p:cNvPr id="36" name="Text 33"/>
          <p:cNvSpPr/>
          <p:nvPr/>
        </p:nvSpPr>
        <p:spPr>
          <a:xfrm>
            <a:off x="7505551" y="2491978"/>
            <a:ext cx="768697" cy="285750"/>
          </a:xfrm>
          <a:prstGeom prst="roundRect">
            <a:avLst>
              <a:gd name="adj" fmla="val 26667"/>
            </a:avLst>
          </a:prstGeom>
          <a:solidFill>
            <a:srgbClr val="1A3A20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7" name="Text 34"/>
          <p:cNvSpPr/>
          <p:nvPr/>
        </p:nvSpPr>
        <p:spPr>
          <a:xfrm>
            <a:off x="7632502" y="2568178"/>
            <a:ext cx="525092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4FA4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PageHero</a:t>
            </a:r>
            <a:endParaRPr lang="en-US" sz="900" dirty="0"/>
          </a:p>
        </p:txBody>
      </p:sp>
      <p:sp>
        <p:nvSpPr>
          <p:cNvPr id="38" name="Text 35"/>
          <p:cNvSpPr/>
          <p:nvPr/>
        </p:nvSpPr>
        <p:spPr>
          <a:xfrm>
            <a:off x="507950" y="2955429"/>
            <a:ext cx="8290509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200" b="1" i="1" dirty="0">
                <a:solidFill>
                  <a:srgbClr val="EAB83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9/9 task Stitch completate — il bridge design-codice funziona</a:t>
            </a:r>
            <a:endParaRPr lang="en-US" sz="12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Users/luckyluke/projects/active/visione_sostenibile/workspace/slides/bar-su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950" y="361950"/>
            <a:ext cx="762000" cy="507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07950" y="527000"/>
            <a:ext cx="8290509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2600" b="1" dirty="0">
                <a:solidFill>
                  <a:srgbClr val="0B1E0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Il Processo Narrativo</a:t>
            </a:r>
            <a:endParaRPr lang="en-US" sz="2600" dirty="0"/>
          </a:p>
        </p:txBody>
      </p:sp>
      <p:sp>
        <p:nvSpPr>
          <p:cNvPr id="4" name="Text 1"/>
          <p:cNvSpPr/>
          <p:nvPr/>
        </p:nvSpPr>
        <p:spPr>
          <a:xfrm>
            <a:off x="507950" y="974675"/>
            <a:ext cx="8290509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2000"/>
              </a:spcAft>
              <a:buNone/>
            </a:pPr>
            <a:r>
              <a:rPr lang="en-US" sz="1200" i="1" dirty="0">
                <a:solidFill>
                  <a:srgbClr val="22582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Barbara Trifecta — dalla voce al testo finale</a:t>
            </a:r>
            <a:endParaRPr lang="en-US" sz="1200" dirty="0"/>
          </a:p>
        </p:txBody>
      </p:sp>
      <p:sp>
        <p:nvSpPr>
          <p:cNvPr id="5" name="Text 2"/>
          <p:cNvSpPr/>
          <p:nvPr/>
        </p:nvSpPr>
        <p:spPr>
          <a:xfrm>
            <a:off x="507950" y="1400026"/>
            <a:ext cx="2364730" cy="1526679"/>
          </a:xfrm>
          <a:prstGeom prst="roundRect">
            <a:avLst>
              <a:gd name="adj" fmla="val 8319"/>
            </a:avLst>
          </a:prstGeom>
          <a:solidFill>
            <a:srgbClr val="0B1E0E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6" name="Text 3"/>
          <p:cNvSpPr/>
          <p:nvPr/>
        </p:nvSpPr>
        <p:spPr>
          <a:xfrm>
            <a:off x="685651" y="1603177"/>
            <a:ext cx="204951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300"/>
              </a:spcAft>
              <a:buNone/>
            </a:pPr>
            <a:r>
              <a:rPr lang="en-US" sz="1100" b="1" dirty="0">
                <a:solidFill>
                  <a:srgbClr val="EAB83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STEP 1</a:t>
            </a:r>
            <a:endParaRPr lang="en-US" sz="1100" dirty="0"/>
          </a:p>
        </p:txBody>
      </p:sp>
      <p:sp>
        <p:nvSpPr>
          <p:cNvPr id="7" name="Text 4"/>
          <p:cNvSpPr/>
          <p:nvPr/>
        </p:nvSpPr>
        <p:spPr>
          <a:xfrm>
            <a:off x="685651" y="1793677"/>
            <a:ext cx="2049515" cy="238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800"/>
              </a:spcAft>
              <a:buNone/>
            </a:pPr>
            <a:r>
              <a:rPr lang="en-US" sz="1600" b="1" dirty="0">
                <a:solidFill>
                  <a:srgbClr val="F2F0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Narrativa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685651" y="2133302"/>
            <a:ext cx="2049515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50"/>
              </a:lnSpc>
              <a:spcAft>
                <a:spcPts val="200"/>
              </a:spcAft>
              <a:buNone/>
            </a:pPr>
            <a:r>
              <a:rPr lang="en-US" sz="900" dirty="0">
                <a:solidFill>
                  <a:srgbClr val="B8B2A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"Il Verde che Vive"</a:t>
            </a:r>
            <a:endParaRPr lang="en-US" sz="900" dirty="0"/>
          </a:p>
        </p:txBody>
      </p:sp>
      <p:sp>
        <p:nvSpPr>
          <p:cNvPr id="9" name="Text 6"/>
          <p:cNvSpPr/>
          <p:nvPr/>
        </p:nvSpPr>
        <p:spPr>
          <a:xfrm>
            <a:off x="685651" y="2330053"/>
            <a:ext cx="2049515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50"/>
              </a:lnSpc>
              <a:spcAft>
                <a:spcPts val="200"/>
              </a:spcAft>
              <a:buNone/>
            </a:pPr>
            <a:r>
              <a:rPr lang="en-US" sz="900" dirty="0">
                <a:solidFill>
                  <a:srgbClr val="B8B2A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Chi siamo, cosa crediamo</a:t>
            </a:r>
            <a:endParaRPr lang="en-US" sz="900" dirty="0"/>
          </a:p>
        </p:txBody>
      </p:sp>
      <p:sp>
        <p:nvSpPr>
          <p:cNvPr id="10" name="Text 7"/>
          <p:cNvSpPr/>
          <p:nvPr/>
        </p:nvSpPr>
        <p:spPr>
          <a:xfrm>
            <a:off x="685651" y="2526804"/>
            <a:ext cx="2049515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50"/>
              </a:lnSpc>
              <a:spcAft>
                <a:spcPts val="200"/>
              </a:spcAft>
              <a:buNone/>
            </a:pPr>
            <a:r>
              <a:rPr lang="en-US" sz="900" b="1" dirty="0">
                <a:solidFill>
                  <a:srgbClr val="B8B2A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8 file narrativi</a:t>
            </a:r>
            <a:endParaRPr lang="en-US" sz="900" dirty="0"/>
          </a:p>
        </p:txBody>
      </p:sp>
      <p:sp>
        <p:nvSpPr>
          <p:cNvPr id="11" name="Text 8"/>
          <p:cNvSpPr/>
          <p:nvPr/>
        </p:nvSpPr>
        <p:spPr>
          <a:xfrm>
            <a:off x="3025080" y="2030016"/>
            <a:ext cx="21617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800" dirty="0">
                <a:solidFill>
                  <a:srgbClr val="22582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➜</a:t>
            </a:r>
            <a:endParaRPr lang="en-US" sz="1800" dirty="0"/>
          </a:p>
        </p:txBody>
      </p:sp>
      <p:sp>
        <p:nvSpPr>
          <p:cNvPr id="12" name="Text 9"/>
          <p:cNvSpPr/>
          <p:nvPr/>
        </p:nvSpPr>
        <p:spPr>
          <a:xfrm>
            <a:off x="3389412" y="1400026"/>
            <a:ext cx="2364879" cy="1526679"/>
          </a:xfrm>
          <a:prstGeom prst="roundRect">
            <a:avLst>
              <a:gd name="adj" fmla="val 8319"/>
            </a:avLst>
          </a:prstGeom>
          <a:solidFill>
            <a:srgbClr val="22582C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3" name="Text 10"/>
          <p:cNvSpPr/>
          <p:nvPr/>
        </p:nvSpPr>
        <p:spPr>
          <a:xfrm>
            <a:off x="3567113" y="1603177"/>
            <a:ext cx="2049667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300"/>
              </a:spcAft>
              <a:buNone/>
            </a:pPr>
            <a:r>
              <a:rPr lang="en-US" sz="1100" b="1" dirty="0">
                <a:solidFill>
                  <a:srgbClr val="EAB83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STEP 2</a:t>
            </a:r>
            <a:endParaRPr lang="en-US" sz="1100" dirty="0"/>
          </a:p>
        </p:txBody>
      </p:sp>
      <p:sp>
        <p:nvSpPr>
          <p:cNvPr id="14" name="Text 11"/>
          <p:cNvSpPr/>
          <p:nvPr/>
        </p:nvSpPr>
        <p:spPr>
          <a:xfrm>
            <a:off x="3567113" y="1793677"/>
            <a:ext cx="2049667" cy="238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800"/>
              </a:spcAft>
              <a:buNone/>
            </a:pPr>
            <a:r>
              <a:rPr lang="en-US" sz="1600" b="1" dirty="0">
                <a:solidFill>
                  <a:srgbClr val="F2F0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Seed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3567113" y="2133302"/>
            <a:ext cx="2049667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50"/>
              </a:lnSpc>
              <a:spcAft>
                <a:spcPts val="200"/>
              </a:spcAft>
              <a:buNone/>
            </a:pPr>
            <a:r>
              <a:rPr lang="en-US" sz="900" dirty="0">
                <a:solidFill>
                  <a:srgbClr val="B8B2A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Contenuti tipo per ogni pagina</a:t>
            </a:r>
            <a:endParaRPr lang="en-US" sz="900" dirty="0"/>
          </a:p>
        </p:txBody>
      </p:sp>
      <p:sp>
        <p:nvSpPr>
          <p:cNvPr id="16" name="Text 13"/>
          <p:cNvSpPr/>
          <p:nvPr/>
        </p:nvSpPr>
        <p:spPr>
          <a:xfrm>
            <a:off x="3567113" y="2330053"/>
            <a:ext cx="2049667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50"/>
              </a:lnSpc>
              <a:spcAft>
                <a:spcPts val="200"/>
              </a:spcAft>
              <a:buNone/>
            </a:pPr>
            <a:r>
              <a:rPr lang="en-US" sz="900" dirty="0">
                <a:solidFill>
                  <a:srgbClr val="B8B2A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Struttura e tono definiti</a:t>
            </a:r>
            <a:endParaRPr lang="en-US" sz="900" dirty="0"/>
          </a:p>
        </p:txBody>
      </p:sp>
      <p:sp>
        <p:nvSpPr>
          <p:cNvPr id="17" name="Text 14"/>
          <p:cNvSpPr/>
          <p:nvPr/>
        </p:nvSpPr>
        <p:spPr>
          <a:xfrm>
            <a:off x="3567113" y="2526804"/>
            <a:ext cx="2049667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50"/>
              </a:lnSpc>
              <a:spcAft>
                <a:spcPts val="200"/>
              </a:spcAft>
              <a:buNone/>
            </a:pPr>
            <a:r>
              <a:rPr lang="en-US" sz="900" b="1" dirty="0">
                <a:solidFill>
                  <a:srgbClr val="B8B2A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4 seed content</a:t>
            </a:r>
            <a:endParaRPr lang="en-US" sz="900" dirty="0"/>
          </a:p>
        </p:txBody>
      </p:sp>
      <p:sp>
        <p:nvSpPr>
          <p:cNvPr id="18" name="Text 15"/>
          <p:cNvSpPr/>
          <p:nvPr/>
        </p:nvSpPr>
        <p:spPr>
          <a:xfrm>
            <a:off x="5906691" y="2030016"/>
            <a:ext cx="21617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800" dirty="0">
                <a:solidFill>
                  <a:srgbClr val="22582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➜</a:t>
            </a:r>
            <a:endParaRPr lang="en-US" sz="1800" dirty="0"/>
          </a:p>
        </p:txBody>
      </p:sp>
      <p:sp>
        <p:nvSpPr>
          <p:cNvPr id="19" name="Text 16"/>
          <p:cNvSpPr/>
          <p:nvPr/>
        </p:nvSpPr>
        <p:spPr>
          <a:xfrm>
            <a:off x="6271022" y="1400026"/>
            <a:ext cx="2364879" cy="1526679"/>
          </a:xfrm>
          <a:prstGeom prst="roundRect">
            <a:avLst>
              <a:gd name="adj" fmla="val 8319"/>
            </a:avLst>
          </a:prstGeom>
          <a:solidFill>
            <a:srgbClr val="EAB831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0" name="Text 17"/>
          <p:cNvSpPr/>
          <p:nvPr/>
        </p:nvSpPr>
        <p:spPr>
          <a:xfrm>
            <a:off x="6448723" y="1603177"/>
            <a:ext cx="2049667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300"/>
              </a:spcAft>
              <a:buNone/>
            </a:pPr>
            <a:r>
              <a:rPr lang="en-US" sz="1100" b="1" dirty="0">
                <a:solidFill>
                  <a:srgbClr val="0B1E0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STEP 3</a:t>
            </a:r>
            <a:endParaRPr lang="en-US" sz="1100" dirty="0"/>
          </a:p>
        </p:txBody>
      </p:sp>
      <p:sp>
        <p:nvSpPr>
          <p:cNvPr id="21" name="Text 18"/>
          <p:cNvSpPr/>
          <p:nvPr/>
        </p:nvSpPr>
        <p:spPr>
          <a:xfrm>
            <a:off x="6448723" y="1793677"/>
            <a:ext cx="2049667" cy="238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800"/>
              </a:spcAft>
              <a:buNone/>
            </a:pPr>
            <a:r>
              <a:rPr lang="en-US" sz="1600" b="1" dirty="0">
                <a:solidFill>
                  <a:srgbClr val="0B1E0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Rewrite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6448723" y="2133302"/>
            <a:ext cx="2049667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50"/>
              </a:lnSpc>
              <a:spcAft>
                <a:spcPts val="200"/>
              </a:spcAft>
              <a:buNone/>
            </a:pPr>
            <a:r>
              <a:rPr lang="en-US" sz="900" dirty="0">
                <a:solidFill>
                  <a:srgbClr val="3D2F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Testo definitivo delle pagine</a:t>
            </a:r>
            <a:endParaRPr lang="en-US" sz="900" dirty="0"/>
          </a:p>
        </p:txBody>
      </p:sp>
      <p:sp>
        <p:nvSpPr>
          <p:cNvPr id="23" name="Text 20"/>
          <p:cNvSpPr/>
          <p:nvPr/>
        </p:nvSpPr>
        <p:spPr>
          <a:xfrm>
            <a:off x="6448723" y="2330053"/>
            <a:ext cx="2049667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50"/>
              </a:lnSpc>
              <a:spcAft>
                <a:spcPts val="200"/>
              </a:spcAft>
              <a:buNone/>
            </a:pPr>
            <a:r>
              <a:rPr lang="en-US" sz="900" dirty="0">
                <a:solidFill>
                  <a:srgbClr val="3D2F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Copy pronto per il sito</a:t>
            </a:r>
            <a:endParaRPr lang="en-US" sz="900" dirty="0"/>
          </a:p>
        </p:txBody>
      </p:sp>
      <p:sp>
        <p:nvSpPr>
          <p:cNvPr id="24" name="Text 21"/>
          <p:cNvSpPr/>
          <p:nvPr/>
        </p:nvSpPr>
        <p:spPr>
          <a:xfrm>
            <a:off x="6448723" y="2526804"/>
            <a:ext cx="2049667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50"/>
              </a:lnSpc>
              <a:spcAft>
                <a:spcPts val="200"/>
              </a:spcAft>
              <a:buNone/>
            </a:pPr>
            <a:r>
              <a:rPr lang="en-US" sz="900" b="1" dirty="0">
                <a:solidFill>
                  <a:srgbClr val="3D2F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4 pagine riscritte</a:t>
            </a:r>
            <a:endParaRPr lang="en-US" sz="900" dirty="0"/>
          </a:p>
        </p:txBody>
      </p:sp>
      <p:sp>
        <p:nvSpPr>
          <p:cNvPr id="25" name="Text 22"/>
          <p:cNvSpPr/>
          <p:nvPr/>
        </p:nvSpPr>
        <p:spPr>
          <a:xfrm>
            <a:off x="426671" y="3180606"/>
            <a:ext cx="8290509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1100" i="1" dirty="0">
                <a:solidFill>
                  <a:srgbClr val="22582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Metodo replicabile per qualsiasi brand</a:t>
            </a:r>
            <a:endParaRPr lang="en-US" sz="11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Users/luckyluke/projects/active/visione_sostenibile/workspace/slides/bar-leaf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950" y="361950"/>
            <a:ext cx="762000" cy="507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07950" y="527000"/>
            <a:ext cx="8290509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1600"/>
              </a:spcAft>
              <a:buNone/>
            </a:pPr>
            <a:r>
              <a:rPr lang="en-US" sz="2600" b="1" dirty="0">
                <a:solidFill>
                  <a:srgbClr val="0B1E0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Lead Generation Automatica</a:t>
            </a:r>
            <a:endParaRPr lang="en-US" sz="2600" dirty="0"/>
          </a:p>
        </p:txBody>
      </p:sp>
      <p:sp>
        <p:nvSpPr>
          <p:cNvPr id="4" name="Text 1"/>
          <p:cNvSpPr/>
          <p:nvPr/>
        </p:nvSpPr>
        <p:spPr>
          <a:xfrm>
            <a:off x="507950" y="1101626"/>
            <a:ext cx="1794123" cy="571500"/>
          </a:xfrm>
          <a:prstGeom prst="roundRect">
            <a:avLst>
              <a:gd name="adj" fmla="val 17778"/>
            </a:avLst>
          </a:prstGeom>
          <a:solidFill>
            <a:srgbClr val="0B1E0E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Text 2"/>
          <p:cNvSpPr/>
          <p:nvPr/>
        </p:nvSpPr>
        <p:spPr>
          <a:xfrm>
            <a:off x="619499" y="1254026"/>
            <a:ext cx="1571027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900" b="1" dirty="0">
                <a:solidFill>
                  <a:srgbClr val="F2F0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6 Domande</a:t>
            </a:r>
            <a:endParaRPr lang="en-US" sz="900" dirty="0"/>
          </a:p>
        </p:txBody>
      </p:sp>
      <p:sp>
        <p:nvSpPr>
          <p:cNvPr id="6" name="Text 3"/>
          <p:cNvSpPr/>
          <p:nvPr/>
        </p:nvSpPr>
        <p:spPr>
          <a:xfrm>
            <a:off x="619499" y="1387376"/>
            <a:ext cx="1571027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900" dirty="0">
                <a:solidFill>
                  <a:srgbClr val="F2F0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Profilo giardino</a:t>
            </a:r>
            <a:endParaRPr lang="en-US" sz="900" dirty="0"/>
          </a:p>
        </p:txBody>
      </p:sp>
      <p:sp>
        <p:nvSpPr>
          <p:cNvPr id="7" name="Text 4"/>
          <p:cNvSpPr/>
          <p:nvPr/>
        </p:nvSpPr>
        <p:spPr>
          <a:xfrm>
            <a:off x="2378273" y="1282601"/>
            <a:ext cx="168048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400" dirty="0">
                <a:solidFill>
                  <a:srgbClr val="22582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➜</a:t>
            </a:r>
            <a:endParaRPr lang="en-US" sz="1400" dirty="0"/>
          </a:p>
        </p:txBody>
      </p:sp>
      <p:sp>
        <p:nvSpPr>
          <p:cNvPr id="8" name="Text 5"/>
          <p:cNvSpPr/>
          <p:nvPr/>
        </p:nvSpPr>
        <p:spPr>
          <a:xfrm>
            <a:off x="2619226" y="1101626"/>
            <a:ext cx="1794123" cy="571500"/>
          </a:xfrm>
          <a:prstGeom prst="roundRect">
            <a:avLst>
              <a:gd name="adj" fmla="val 17778"/>
            </a:avLst>
          </a:prstGeom>
          <a:solidFill>
            <a:srgbClr val="0B1E0E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9" name="Text 6"/>
          <p:cNvSpPr/>
          <p:nvPr/>
        </p:nvSpPr>
        <p:spPr>
          <a:xfrm>
            <a:off x="2730774" y="1254026"/>
            <a:ext cx="1571027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900" b="1" dirty="0">
                <a:solidFill>
                  <a:srgbClr val="F2F0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Profilo</a:t>
            </a:r>
            <a:endParaRPr lang="en-US" sz="900" dirty="0"/>
          </a:p>
        </p:txBody>
      </p:sp>
      <p:sp>
        <p:nvSpPr>
          <p:cNvPr id="10" name="Text 7"/>
          <p:cNvSpPr/>
          <p:nvPr/>
        </p:nvSpPr>
        <p:spPr>
          <a:xfrm>
            <a:off x="2730774" y="1387376"/>
            <a:ext cx="1571027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900" dirty="0">
                <a:solidFill>
                  <a:srgbClr val="F2F0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Tipo giardiniere</a:t>
            </a:r>
            <a:endParaRPr lang="en-US" sz="900" dirty="0"/>
          </a:p>
        </p:txBody>
      </p:sp>
      <p:sp>
        <p:nvSpPr>
          <p:cNvPr id="11" name="Text 8"/>
          <p:cNvSpPr/>
          <p:nvPr/>
        </p:nvSpPr>
        <p:spPr>
          <a:xfrm>
            <a:off x="4489549" y="1282601"/>
            <a:ext cx="168048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400" dirty="0">
                <a:solidFill>
                  <a:srgbClr val="22582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➜</a:t>
            </a:r>
            <a:endParaRPr lang="en-US" sz="1400" dirty="0"/>
          </a:p>
        </p:txBody>
      </p:sp>
      <p:sp>
        <p:nvSpPr>
          <p:cNvPr id="12" name="Text 9"/>
          <p:cNvSpPr/>
          <p:nvPr/>
        </p:nvSpPr>
        <p:spPr>
          <a:xfrm>
            <a:off x="4730502" y="1101626"/>
            <a:ext cx="1794123" cy="571500"/>
          </a:xfrm>
          <a:prstGeom prst="roundRect">
            <a:avLst>
              <a:gd name="adj" fmla="val 17778"/>
            </a:avLst>
          </a:prstGeom>
          <a:solidFill>
            <a:srgbClr val="EAB831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3" name="Text 10"/>
          <p:cNvSpPr/>
          <p:nvPr/>
        </p:nvSpPr>
        <p:spPr>
          <a:xfrm>
            <a:off x="4842050" y="1254026"/>
            <a:ext cx="1571027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900" b="1" dirty="0">
                <a:solidFill>
                  <a:srgbClr val="0B1E0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Scorecard</a:t>
            </a:r>
            <a:endParaRPr lang="en-US" sz="900" dirty="0"/>
          </a:p>
        </p:txBody>
      </p:sp>
      <p:sp>
        <p:nvSpPr>
          <p:cNvPr id="14" name="Text 11"/>
          <p:cNvSpPr/>
          <p:nvPr/>
        </p:nvSpPr>
        <p:spPr>
          <a:xfrm>
            <a:off x="4842050" y="1387376"/>
            <a:ext cx="1571027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900" dirty="0">
                <a:solidFill>
                  <a:srgbClr val="0B1E0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Personalizzata</a:t>
            </a:r>
            <a:endParaRPr lang="en-US" sz="900" dirty="0"/>
          </a:p>
        </p:txBody>
      </p:sp>
      <p:sp>
        <p:nvSpPr>
          <p:cNvPr id="15" name="Text 12"/>
          <p:cNvSpPr/>
          <p:nvPr/>
        </p:nvSpPr>
        <p:spPr>
          <a:xfrm>
            <a:off x="6600825" y="1282601"/>
            <a:ext cx="168048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400" dirty="0">
                <a:solidFill>
                  <a:srgbClr val="22582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➜</a:t>
            </a:r>
            <a:endParaRPr lang="en-US" sz="1400" dirty="0"/>
          </a:p>
        </p:txBody>
      </p:sp>
      <p:sp>
        <p:nvSpPr>
          <p:cNvPr id="16" name="Text 13"/>
          <p:cNvSpPr/>
          <p:nvPr/>
        </p:nvSpPr>
        <p:spPr>
          <a:xfrm>
            <a:off x="6841778" y="1101626"/>
            <a:ext cx="1794123" cy="571500"/>
          </a:xfrm>
          <a:prstGeom prst="roundRect">
            <a:avLst>
              <a:gd name="adj" fmla="val 17778"/>
            </a:avLst>
          </a:prstGeom>
          <a:solidFill>
            <a:srgbClr val="0B1E0E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7" name="Text 14"/>
          <p:cNvSpPr/>
          <p:nvPr/>
        </p:nvSpPr>
        <p:spPr>
          <a:xfrm>
            <a:off x="6953326" y="1254026"/>
            <a:ext cx="1571027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900" b="1" dirty="0">
                <a:solidFill>
                  <a:srgbClr val="F2F0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Lead Capture</a:t>
            </a:r>
            <a:endParaRPr lang="en-US" sz="900" dirty="0"/>
          </a:p>
        </p:txBody>
      </p:sp>
      <p:sp>
        <p:nvSpPr>
          <p:cNvPr id="18" name="Text 15"/>
          <p:cNvSpPr/>
          <p:nvPr/>
        </p:nvSpPr>
        <p:spPr>
          <a:xfrm>
            <a:off x="6953326" y="1387376"/>
            <a:ext cx="1571027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900" dirty="0">
                <a:solidFill>
                  <a:srgbClr val="F2F0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Email + Telefono</a:t>
            </a:r>
            <a:endParaRPr lang="en-US" sz="900" dirty="0"/>
          </a:p>
        </p:txBody>
      </p:sp>
      <p:sp>
        <p:nvSpPr>
          <p:cNvPr id="19" name="Text 16"/>
          <p:cNvSpPr/>
          <p:nvPr/>
        </p:nvSpPr>
        <p:spPr>
          <a:xfrm>
            <a:off x="507950" y="1901726"/>
            <a:ext cx="2590800" cy="1333202"/>
          </a:xfrm>
          <a:prstGeom prst="roundRect">
            <a:avLst>
              <a:gd name="adj" fmla="val 7621"/>
            </a:avLst>
          </a:prstGeom>
          <a:solidFill>
            <a:srgbClr val="FFFFFF"/>
          </a:solidFill>
          <a:ln w="9525">
            <a:solidFill>
              <a:srgbClr val="D4CFC6"/>
            </a:solidFill>
          </a:ln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0" name="Text 17"/>
          <p:cNvSpPr/>
          <p:nvPr/>
        </p:nvSpPr>
        <p:spPr>
          <a:xfrm>
            <a:off x="669875" y="2063651"/>
            <a:ext cx="2312289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200" b="1" dirty="0">
                <a:solidFill>
                  <a:srgbClr val="22582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Integrazione Sito</a:t>
            </a:r>
            <a:endParaRPr lang="en-US" sz="1200" dirty="0"/>
          </a:p>
        </p:txBody>
      </p:sp>
      <p:sp>
        <p:nvSpPr>
          <p:cNvPr id="21" name="Text 18"/>
          <p:cNvSpPr/>
          <p:nvPr/>
        </p:nvSpPr>
        <p:spPr>
          <a:xfrm>
            <a:off x="669875" y="2311301"/>
            <a:ext cx="2312289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50"/>
              </a:lnSpc>
              <a:spcAft>
                <a:spcPts val="200"/>
              </a:spcAft>
              <a:buNone/>
            </a:pPr>
            <a:r>
              <a:rPr lang="en-US" sz="9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QuizCTA in 3 varianti (sidebar, inline, compact)</a:t>
            </a:r>
            <a:endParaRPr lang="en-US" sz="900" dirty="0"/>
          </a:p>
        </p:txBody>
      </p:sp>
      <p:sp>
        <p:nvSpPr>
          <p:cNvPr id="22" name="Text 19"/>
          <p:cNvSpPr/>
          <p:nvPr/>
        </p:nvSpPr>
        <p:spPr>
          <a:xfrm>
            <a:off x="669875" y="2679502"/>
            <a:ext cx="2312289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50"/>
              </a:lnSpc>
              <a:spcAft>
                <a:spcPts val="200"/>
              </a:spcAft>
              <a:buNone/>
            </a:pPr>
            <a:r>
              <a:rPr lang="en-US" sz="9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Presente su homepage e pagine servizi</a:t>
            </a:r>
            <a:endParaRPr lang="en-US" sz="900" dirty="0"/>
          </a:p>
        </p:txBody>
      </p:sp>
      <p:sp>
        <p:nvSpPr>
          <p:cNvPr id="23" name="Text 20"/>
          <p:cNvSpPr/>
          <p:nvPr/>
        </p:nvSpPr>
        <p:spPr>
          <a:xfrm>
            <a:off x="669875" y="2876252"/>
            <a:ext cx="2312289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50"/>
              </a:lnSpc>
              <a:spcAft>
                <a:spcPts val="200"/>
              </a:spcAft>
              <a:buNone/>
            </a:pPr>
            <a:r>
              <a:rPr lang="en-US" sz="9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QuizMiniPreview widget interattivo</a:t>
            </a:r>
            <a:endParaRPr lang="en-US" sz="900" dirty="0"/>
          </a:p>
        </p:txBody>
      </p:sp>
      <p:sp>
        <p:nvSpPr>
          <p:cNvPr id="24" name="Text 21"/>
          <p:cNvSpPr/>
          <p:nvPr/>
        </p:nvSpPr>
        <p:spPr>
          <a:xfrm>
            <a:off x="3276451" y="1901726"/>
            <a:ext cx="2590949" cy="1333202"/>
          </a:xfrm>
          <a:prstGeom prst="roundRect">
            <a:avLst>
              <a:gd name="adj" fmla="val 7621"/>
            </a:avLst>
          </a:prstGeom>
          <a:solidFill>
            <a:srgbClr val="FFFFFF"/>
          </a:solidFill>
          <a:ln w="9525">
            <a:solidFill>
              <a:srgbClr val="D4CFC6"/>
            </a:solidFill>
          </a:ln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5" name="Text 22"/>
          <p:cNvSpPr/>
          <p:nvPr/>
        </p:nvSpPr>
        <p:spPr>
          <a:xfrm>
            <a:off x="3438376" y="2063651"/>
            <a:ext cx="2312441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200" b="1" dirty="0">
                <a:solidFill>
                  <a:srgbClr val="22582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Backend</a:t>
            </a:r>
            <a:endParaRPr lang="en-US" sz="1200" dirty="0"/>
          </a:p>
        </p:txBody>
      </p:sp>
      <p:sp>
        <p:nvSpPr>
          <p:cNvPr id="26" name="Text 23"/>
          <p:cNvSpPr/>
          <p:nvPr/>
        </p:nvSpPr>
        <p:spPr>
          <a:xfrm>
            <a:off x="3438376" y="2311301"/>
            <a:ext cx="2312441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50"/>
              </a:lnSpc>
              <a:spcAft>
                <a:spcPts val="200"/>
              </a:spcAft>
              <a:buNone/>
            </a:pPr>
            <a:r>
              <a:rPr lang="en-US" sz="9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Schema quizSubmissions su Convex</a:t>
            </a:r>
            <a:endParaRPr lang="en-US" sz="900" dirty="0"/>
          </a:p>
        </p:txBody>
      </p:sp>
      <p:sp>
        <p:nvSpPr>
          <p:cNvPr id="27" name="Text 24"/>
          <p:cNvSpPr/>
          <p:nvPr/>
        </p:nvSpPr>
        <p:spPr>
          <a:xfrm>
            <a:off x="3438376" y="2508052"/>
            <a:ext cx="2312441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50"/>
              </a:lnSpc>
              <a:spcAft>
                <a:spcPts val="200"/>
              </a:spcAft>
              <a:buNone/>
            </a:pPr>
            <a:r>
              <a:rPr lang="en-US" sz="9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Dati visibili nell'admin panel</a:t>
            </a:r>
            <a:endParaRPr lang="en-US" sz="900" dirty="0"/>
          </a:p>
        </p:txBody>
      </p:sp>
      <p:sp>
        <p:nvSpPr>
          <p:cNvPr id="28" name="Text 25"/>
          <p:cNvSpPr/>
          <p:nvPr/>
        </p:nvSpPr>
        <p:spPr>
          <a:xfrm>
            <a:off x="3438376" y="2704802"/>
            <a:ext cx="2312441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50"/>
              </a:lnSpc>
              <a:spcAft>
                <a:spcPts val="200"/>
              </a:spcAft>
              <a:buNone/>
            </a:pPr>
            <a:r>
              <a:rPr lang="en-US" sz="9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Analytics per profilo giardiniere</a:t>
            </a:r>
            <a:endParaRPr lang="en-US" sz="900" dirty="0"/>
          </a:p>
        </p:txBody>
      </p:sp>
      <p:sp>
        <p:nvSpPr>
          <p:cNvPr id="29" name="Text 26"/>
          <p:cNvSpPr/>
          <p:nvPr/>
        </p:nvSpPr>
        <p:spPr>
          <a:xfrm>
            <a:off x="6045101" y="1901726"/>
            <a:ext cx="2590800" cy="1333202"/>
          </a:xfrm>
          <a:prstGeom prst="roundRect">
            <a:avLst>
              <a:gd name="adj" fmla="val 7621"/>
            </a:avLst>
          </a:prstGeom>
          <a:solidFill>
            <a:srgbClr val="FFFFFF"/>
          </a:solidFill>
          <a:ln w="9525">
            <a:solidFill>
              <a:srgbClr val="D4CFC6"/>
            </a:solidFill>
          </a:ln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0" name="Text 27"/>
          <p:cNvSpPr/>
          <p:nvPr/>
        </p:nvSpPr>
        <p:spPr>
          <a:xfrm>
            <a:off x="6207026" y="2063651"/>
            <a:ext cx="2312289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200" b="1" dirty="0">
                <a:solidFill>
                  <a:srgbClr val="22582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Valore Business</a:t>
            </a:r>
            <a:endParaRPr lang="en-US" sz="1200" dirty="0"/>
          </a:p>
        </p:txBody>
      </p:sp>
      <p:sp>
        <p:nvSpPr>
          <p:cNvPr id="31" name="Text 28"/>
          <p:cNvSpPr/>
          <p:nvPr/>
        </p:nvSpPr>
        <p:spPr>
          <a:xfrm>
            <a:off x="6207026" y="2311301"/>
            <a:ext cx="2312289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50"/>
              </a:lnSpc>
              <a:spcAft>
                <a:spcPts val="200"/>
              </a:spcAft>
              <a:buNone/>
            </a:pPr>
            <a:r>
              <a:rPr lang="en-US" sz="9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Profilazione automatica del prospect</a:t>
            </a:r>
            <a:endParaRPr lang="en-US" sz="900" dirty="0"/>
          </a:p>
        </p:txBody>
      </p:sp>
      <p:sp>
        <p:nvSpPr>
          <p:cNvPr id="32" name="Text 29"/>
          <p:cNvSpPr/>
          <p:nvPr/>
        </p:nvSpPr>
        <p:spPr>
          <a:xfrm>
            <a:off x="6207026" y="2508052"/>
            <a:ext cx="2312289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50"/>
              </a:lnSpc>
              <a:spcAft>
                <a:spcPts val="200"/>
              </a:spcAft>
              <a:buNone/>
            </a:pPr>
            <a:r>
              <a:rPr lang="en-US" sz="9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Follow-up personalizzato per Andrea</a:t>
            </a:r>
            <a:endParaRPr lang="en-US" sz="900" dirty="0"/>
          </a:p>
        </p:txBody>
      </p:sp>
      <p:sp>
        <p:nvSpPr>
          <p:cNvPr id="33" name="Text 30"/>
          <p:cNvSpPr/>
          <p:nvPr/>
        </p:nvSpPr>
        <p:spPr>
          <a:xfrm>
            <a:off x="6207026" y="2704802"/>
            <a:ext cx="2312289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50"/>
              </a:lnSpc>
              <a:spcAft>
                <a:spcPts val="200"/>
              </a:spcAft>
              <a:buNone/>
            </a:pPr>
            <a:r>
              <a:rPr lang="en-US" sz="9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Conversione visitatore in lead qualificato</a:t>
            </a:r>
            <a:endParaRPr lang="en-US" sz="900" dirty="0"/>
          </a:p>
        </p:txBody>
      </p:sp>
      <p:sp>
        <p:nvSpPr>
          <p:cNvPr id="34" name="Text 31"/>
          <p:cNvSpPr/>
          <p:nvPr/>
        </p:nvSpPr>
        <p:spPr>
          <a:xfrm>
            <a:off x="426671" y="3412629"/>
            <a:ext cx="8290509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1100" i="1" dirty="0">
                <a:solidFill>
                  <a:srgbClr val="22582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Andrea puo' personalizzare il follow-up con ogni prospect</a:t>
            </a:r>
            <a:endParaRPr lang="en-US" sz="11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Users/luckyluke/projects/active/visione_sostenibile/workspace/slides/bar-su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950" y="361950"/>
            <a:ext cx="762000" cy="507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07950" y="527000"/>
            <a:ext cx="8290509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1600"/>
              </a:spcAft>
              <a:buNone/>
            </a:pPr>
            <a:r>
              <a:rPr lang="en-US" sz="2600" b="1" dirty="0">
                <a:solidFill>
                  <a:srgbClr val="EAB83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Pronti per Google</a:t>
            </a:r>
            <a:endParaRPr lang="en-US" sz="2600" dirty="0"/>
          </a:p>
        </p:txBody>
      </p:sp>
      <p:sp>
        <p:nvSpPr>
          <p:cNvPr id="4" name="Text 1"/>
          <p:cNvSpPr/>
          <p:nvPr/>
        </p:nvSpPr>
        <p:spPr>
          <a:xfrm>
            <a:off x="507950" y="1101626"/>
            <a:ext cx="2234952" cy="406301"/>
          </a:xfrm>
          <a:prstGeom prst="roundRect">
            <a:avLst>
              <a:gd name="adj" fmla="val 25006"/>
            </a:avLst>
          </a:prstGeom>
          <a:solidFill>
            <a:srgbClr val="1A3A20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Text 2"/>
          <p:cNvSpPr/>
          <p:nvPr/>
        </p:nvSpPr>
        <p:spPr>
          <a:xfrm>
            <a:off x="685651" y="1228576"/>
            <a:ext cx="1917141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000" b="1" dirty="0">
                <a:solidFill>
                  <a:srgbClr val="4FA4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✓</a:t>
            </a:r>
            <a:pPr algn="l" indent="0" marL="0">
              <a:buNone/>
            </a:pPr>
            <a:r>
              <a:rPr lang="en-US" sz="1000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</a:t>
            </a:r>
            <a:pPr algn="l" indent="0" marL="0">
              <a:buNone/>
            </a:pPr>
            <a:r>
              <a:rPr lang="en-US" sz="1000" dirty="0">
                <a:solidFill>
                  <a:srgbClr val="F2F0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JSON-LD LocalBusiness</a:t>
            </a:r>
            <a:endParaRPr lang="en-US" sz="1000" dirty="0"/>
          </a:p>
        </p:txBody>
      </p:sp>
      <p:sp>
        <p:nvSpPr>
          <p:cNvPr id="6" name="Text 3"/>
          <p:cNvSpPr/>
          <p:nvPr/>
        </p:nvSpPr>
        <p:spPr>
          <a:xfrm>
            <a:off x="2844403" y="1101626"/>
            <a:ext cx="2234952" cy="406301"/>
          </a:xfrm>
          <a:prstGeom prst="roundRect">
            <a:avLst>
              <a:gd name="adj" fmla="val 25006"/>
            </a:avLst>
          </a:prstGeom>
          <a:solidFill>
            <a:srgbClr val="1A3A20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7" name="Text 4"/>
          <p:cNvSpPr/>
          <p:nvPr/>
        </p:nvSpPr>
        <p:spPr>
          <a:xfrm>
            <a:off x="3022104" y="1228576"/>
            <a:ext cx="1917141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000" b="1" dirty="0">
                <a:solidFill>
                  <a:srgbClr val="4FA4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✓</a:t>
            </a:r>
            <a:pPr algn="l" indent="0" marL="0">
              <a:buNone/>
            </a:pPr>
            <a:r>
              <a:rPr lang="en-US" sz="1000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</a:t>
            </a:r>
            <a:pPr algn="l" indent="0" marL="0">
              <a:buNone/>
            </a:pPr>
            <a:r>
              <a:rPr lang="en-US" sz="1000" dirty="0">
                <a:solidFill>
                  <a:srgbClr val="F2F0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JSON-LD FAQPage</a:t>
            </a:r>
            <a:endParaRPr lang="en-US" sz="1000" dirty="0"/>
          </a:p>
        </p:txBody>
      </p:sp>
      <p:sp>
        <p:nvSpPr>
          <p:cNvPr id="8" name="Text 5"/>
          <p:cNvSpPr/>
          <p:nvPr/>
        </p:nvSpPr>
        <p:spPr>
          <a:xfrm>
            <a:off x="5180856" y="1101626"/>
            <a:ext cx="2234952" cy="406301"/>
          </a:xfrm>
          <a:prstGeom prst="roundRect">
            <a:avLst>
              <a:gd name="adj" fmla="val 25006"/>
            </a:avLst>
          </a:prstGeom>
          <a:solidFill>
            <a:srgbClr val="1A3A20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9" name="Text 6"/>
          <p:cNvSpPr/>
          <p:nvPr/>
        </p:nvSpPr>
        <p:spPr>
          <a:xfrm>
            <a:off x="5358557" y="1228576"/>
            <a:ext cx="1917141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000" b="1" dirty="0">
                <a:solidFill>
                  <a:srgbClr val="4FA4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✓</a:t>
            </a:r>
            <a:pPr algn="l" indent="0" marL="0">
              <a:buNone/>
            </a:pPr>
            <a:r>
              <a:rPr lang="en-US" sz="1000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</a:t>
            </a:r>
            <a:pPr algn="l" indent="0" marL="0">
              <a:buNone/>
            </a:pPr>
            <a:r>
              <a:rPr lang="en-US" sz="1000" dirty="0">
                <a:solidFill>
                  <a:srgbClr val="F2F0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JSON-LD HowTo</a:t>
            </a:r>
            <a:endParaRPr lang="en-US" sz="1000" dirty="0"/>
          </a:p>
        </p:txBody>
      </p:sp>
      <p:sp>
        <p:nvSpPr>
          <p:cNvPr id="10" name="Text 7"/>
          <p:cNvSpPr/>
          <p:nvPr/>
        </p:nvSpPr>
        <p:spPr>
          <a:xfrm>
            <a:off x="507950" y="1609427"/>
            <a:ext cx="2234952" cy="406301"/>
          </a:xfrm>
          <a:prstGeom prst="roundRect">
            <a:avLst>
              <a:gd name="adj" fmla="val 25006"/>
            </a:avLst>
          </a:prstGeom>
          <a:solidFill>
            <a:srgbClr val="1A3A20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1" name="Text 8"/>
          <p:cNvSpPr/>
          <p:nvPr/>
        </p:nvSpPr>
        <p:spPr>
          <a:xfrm>
            <a:off x="685651" y="1736378"/>
            <a:ext cx="1917141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000" b="1" dirty="0">
                <a:solidFill>
                  <a:srgbClr val="4FA4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✓</a:t>
            </a:r>
            <a:pPr algn="l" indent="0" marL="0">
              <a:buNone/>
            </a:pPr>
            <a:r>
              <a:rPr lang="en-US" sz="1000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</a:t>
            </a:r>
            <a:pPr algn="l" indent="0" marL="0">
              <a:buNone/>
            </a:pPr>
            <a:r>
              <a:rPr lang="en-US" sz="1000" dirty="0">
                <a:solidFill>
                  <a:srgbClr val="F2F0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OpenGraph 1200x630</a:t>
            </a:r>
            <a:endParaRPr lang="en-US" sz="1000" dirty="0"/>
          </a:p>
        </p:txBody>
      </p:sp>
      <p:sp>
        <p:nvSpPr>
          <p:cNvPr id="12" name="Text 9"/>
          <p:cNvSpPr/>
          <p:nvPr/>
        </p:nvSpPr>
        <p:spPr>
          <a:xfrm>
            <a:off x="2844403" y="1609427"/>
            <a:ext cx="2234952" cy="406301"/>
          </a:xfrm>
          <a:prstGeom prst="roundRect">
            <a:avLst>
              <a:gd name="adj" fmla="val 25006"/>
            </a:avLst>
          </a:prstGeom>
          <a:solidFill>
            <a:srgbClr val="1A3A20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3" name="Text 10"/>
          <p:cNvSpPr/>
          <p:nvPr/>
        </p:nvSpPr>
        <p:spPr>
          <a:xfrm>
            <a:off x="3022104" y="1736378"/>
            <a:ext cx="1917141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000" b="1" dirty="0">
                <a:solidFill>
                  <a:srgbClr val="4FA4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✓</a:t>
            </a:r>
            <a:pPr algn="l" indent="0" marL="0">
              <a:buNone/>
            </a:pPr>
            <a:r>
              <a:rPr lang="en-US" sz="1000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</a:t>
            </a:r>
            <a:pPr algn="l" indent="0" marL="0">
              <a:buNone/>
            </a:pPr>
            <a:r>
              <a:rPr lang="en-US" sz="1000" dirty="0">
                <a:solidFill>
                  <a:srgbClr val="F2F0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Sitemap Dinamico</a:t>
            </a:r>
            <a:endParaRPr lang="en-US" sz="1000" dirty="0"/>
          </a:p>
        </p:txBody>
      </p:sp>
      <p:sp>
        <p:nvSpPr>
          <p:cNvPr id="14" name="Text 11"/>
          <p:cNvSpPr/>
          <p:nvPr/>
        </p:nvSpPr>
        <p:spPr>
          <a:xfrm>
            <a:off x="5180856" y="1609427"/>
            <a:ext cx="2234952" cy="406301"/>
          </a:xfrm>
          <a:prstGeom prst="roundRect">
            <a:avLst>
              <a:gd name="adj" fmla="val 25006"/>
            </a:avLst>
          </a:prstGeom>
          <a:solidFill>
            <a:srgbClr val="1A3A20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5" name="Text 12"/>
          <p:cNvSpPr/>
          <p:nvPr/>
        </p:nvSpPr>
        <p:spPr>
          <a:xfrm>
            <a:off x="5358557" y="1736378"/>
            <a:ext cx="1917141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000" b="1" dirty="0">
                <a:solidFill>
                  <a:srgbClr val="4FA4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✓</a:t>
            </a:r>
            <a:pPr algn="l" indent="0" marL="0">
              <a:buNone/>
            </a:pPr>
            <a:r>
              <a:rPr lang="en-US" sz="1000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</a:t>
            </a:r>
            <a:pPr algn="l" indent="0" marL="0">
              <a:buNone/>
            </a:pPr>
            <a:r>
              <a:rPr lang="en-US" sz="1000" dirty="0">
                <a:solidFill>
                  <a:srgbClr val="F2F0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Canonical URLs</a:t>
            </a:r>
            <a:endParaRPr lang="en-US" sz="1000" dirty="0"/>
          </a:p>
        </p:txBody>
      </p:sp>
      <p:sp>
        <p:nvSpPr>
          <p:cNvPr id="16" name="Text 13"/>
          <p:cNvSpPr/>
          <p:nvPr/>
        </p:nvSpPr>
        <p:spPr>
          <a:xfrm>
            <a:off x="507950" y="2117229"/>
            <a:ext cx="2234952" cy="406301"/>
          </a:xfrm>
          <a:prstGeom prst="roundRect">
            <a:avLst>
              <a:gd name="adj" fmla="val 25006"/>
            </a:avLst>
          </a:prstGeom>
          <a:solidFill>
            <a:srgbClr val="1A3A20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7" name="Text 14"/>
          <p:cNvSpPr/>
          <p:nvPr/>
        </p:nvSpPr>
        <p:spPr>
          <a:xfrm>
            <a:off x="685651" y="2244179"/>
            <a:ext cx="1917141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000" b="1" dirty="0">
                <a:solidFill>
                  <a:srgbClr val="4FA4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✓</a:t>
            </a:r>
            <a:pPr algn="l" indent="0" marL="0">
              <a:buNone/>
            </a:pPr>
            <a:r>
              <a:rPr lang="en-US" sz="1000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</a:t>
            </a:r>
            <a:pPr algn="l" indent="0" marL="0">
              <a:buNone/>
            </a:pPr>
            <a:r>
              <a:rPr lang="en-US" sz="1000" dirty="0">
                <a:solidFill>
                  <a:srgbClr val="F2F0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GDPR Cookie Consent</a:t>
            </a:r>
            <a:endParaRPr lang="en-US" sz="1000" dirty="0"/>
          </a:p>
        </p:txBody>
      </p:sp>
      <p:sp>
        <p:nvSpPr>
          <p:cNvPr id="18" name="Text 15"/>
          <p:cNvSpPr/>
          <p:nvPr/>
        </p:nvSpPr>
        <p:spPr>
          <a:xfrm>
            <a:off x="2844403" y="2117229"/>
            <a:ext cx="2234952" cy="406301"/>
          </a:xfrm>
          <a:prstGeom prst="roundRect">
            <a:avLst>
              <a:gd name="adj" fmla="val 25006"/>
            </a:avLst>
          </a:prstGeom>
          <a:solidFill>
            <a:srgbClr val="1A3A20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9" name="Text 16"/>
          <p:cNvSpPr/>
          <p:nvPr/>
        </p:nvSpPr>
        <p:spPr>
          <a:xfrm>
            <a:off x="3022104" y="2244179"/>
            <a:ext cx="1917141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000" b="1" dirty="0">
                <a:solidFill>
                  <a:srgbClr val="4FA4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✓</a:t>
            </a:r>
            <a:pPr algn="l" indent="0" marL="0">
              <a:buNone/>
            </a:pPr>
            <a:r>
              <a:rPr lang="en-US" sz="1000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</a:t>
            </a:r>
            <a:pPr algn="l" indent="0" marL="0">
              <a:buNone/>
            </a:pPr>
            <a:r>
              <a:rPr lang="en-US" sz="1000" dirty="0">
                <a:solidFill>
                  <a:srgbClr val="F2F0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Meta Pixel + GA4</a:t>
            </a:r>
            <a:endParaRPr lang="en-US" sz="1000" dirty="0"/>
          </a:p>
        </p:txBody>
      </p:sp>
      <p:sp>
        <p:nvSpPr>
          <p:cNvPr id="20" name="Text 17"/>
          <p:cNvSpPr/>
          <p:nvPr/>
        </p:nvSpPr>
        <p:spPr>
          <a:xfrm>
            <a:off x="507950" y="2777430"/>
            <a:ext cx="8127950" cy="1165027"/>
          </a:xfrm>
          <a:prstGeom prst="roundRect">
            <a:avLst>
              <a:gd name="adj" fmla="val 8721"/>
            </a:avLst>
          </a:prstGeom>
          <a:solidFill>
            <a:srgbClr val="1A3A20"/>
          </a:solidFill>
          <a:ln w="9525">
            <a:solidFill>
              <a:srgbClr val="4FA45A"/>
            </a:solidFill>
          </a:ln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1" name="Text 18"/>
          <p:cNvSpPr/>
          <p:nvPr/>
        </p:nvSpPr>
        <p:spPr>
          <a:xfrm>
            <a:off x="695176" y="2964656"/>
            <a:ext cx="7908569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200" b="1" dirty="0">
                <a:solidFill>
                  <a:srgbClr val="4FA4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Target Keywords</a:t>
            </a:r>
            <a:endParaRPr lang="en-US" sz="1200" dirty="0"/>
          </a:p>
        </p:txBody>
      </p:sp>
      <p:sp>
        <p:nvSpPr>
          <p:cNvPr id="22" name="Text 19"/>
          <p:cNvSpPr/>
          <p:nvPr/>
        </p:nvSpPr>
        <p:spPr>
          <a:xfrm>
            <a:off x="695176" y="3212306"/>
            <a:ext cx="7908569" cy="142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300"/>
              </a:spcAft>
              <a:buNone/>
            </a:pPr>
            <a:r>
              <a:rPr lang="en-US" sz="1000" dirty="0">
                <a:solidFill>
                  <a:srgbClr val="B8B2A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"giardiniere biodinamico Torino"</a:t>
            </a:r>
            <a:endParaRPr lang="en-US" sz="1000" dirty="0"/>
          </a:p>
        </p:txBody>
      </p:sp>
      <p:sp>
        <p:nvSpPr>
          <p:cNvPr id="23" name="Text 20"/>
          <p:cNvSpPr/>
          <p:nvPr/>
        </p:nvSpPr>
        <p:spPr>
          <a:xfrm>
            <a:off x="695176" y="3393281"/>
            <a:ext cx="7908569" cy="142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300"/>
              </a:spcAft>
              <a:buNone/>
            </a:pPr>
            <a:r>
              <a:rPr lang="en-US" sz="1000" dirty="0">
                <a:solidFill>
                  <a:srgbClr val="B8B2A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"progettazione giardini Piemonte"</a:t>
            </a:r>
            <a:endParaRPr lang="en-US" sz="1000" dirty="0"/>
          </a:p>
        </p:txBody>
      </p:sp>
      <p:sp>
        <p:nvSpPr>
          <p:cNvPr id="24" name="Text 21"/>
          <p:cNvSpPr/>
          <p:nvPr/>
        </p:nvSpPr>
        <p:spPr>
          <a:xfrm>
            <a:off x="695176" y="3574256"/>
            <a:ext cx="7908569" cy="142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300"/>
              </a:spcAft>
              <a:buNone/>
            </a:pPr>
            <a:r>
              <a:rPr lang="en-US" sz="1000" dirty="0">
                <a:solidFill>
                  <a:srgbClr val="B8B2A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"manutenzione verde Torino e Lombardia"</a:t>
            </a:r>
            <a:endParaRPr lang="en-US" sz="10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Users/luckyluke/projects/active/visione_sostenibile/workspace/slides/bar-leaf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950" y="361950"/>
            <a:ext cx="762000" cy="507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07950" y="527000"/>
            <a:ext cx="8290509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1600"/>
              </a:spcAft>
              <a:buNone/>
            </a:pPr>
            <a:r>
              <a:rPr lang="en-US" sz="2600" b="1" dirty="0">
                <a:solidFill>
                  <a:srgbClr val="0B1E0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Lo Stack</a:t>
            </a:r>
            <a:endParaRPr lang="en-US" sz="2600" dirty="0"/>
          </a:p>
        </p:txBody>
      </p:sp>
      <p:sp>
        <p:nvSpPr>
          <p:cNvPr id="4" name="Text 1"/>
          <p:cNvSpPr/>
          <p:nvPr/>
        </p:nvSpPr>
        <p:spPr>
          <a:xfrm>
            <a:off x="507950" y="1101626"/>
            <a:ext cx="897731" cy="345877"/>
          </a:xfrm>
          <a:prstGeom prst="roundRect">
            <a:avLst>
              <a:gd name="adj" fmla="val 22031"/>
            </a:avLst>
          </a:prstGeom>
          <a:solidFill>
            <a:srgbClr val="0B1E0E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Text 2"/>
          <p:cNvSpPr/>
          <p:nvPr/>
        </p:nvSpPr>
        <p:spPr>
          <a:xfrm>
            <a:off x="654421" y="1203127"/>
            <a:ext cx="604790" cy="142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1000" b="1" dirty="0">
                <a:solidFill>
                  <a:srgbClr val="4FA4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Next.js 16</a:t>
            </a:r>
            <a:endParaRPr lang="en-US" sz="1000" dirty="0"/>
          </a:p>
        </p:txBody>
      </p:sp>
      <p:sp>
        <p:nvSpPr>
          <p:cNvPr id="6" name="Text 3"/>
          <p:cNvSpPr/>
          <p:nvPr/>
        </p:nvSpPr>
        <p:spPr>
          <a:xfrm>
            <a:off x="1507182" y="1101626"/>
            <a:ext cx="763488" cy="345877"/>
          </a:xfrm>
          <a:prstGeom prst="roundRect">
            <a:avLst>
              <a:gd name="adj" fmla="val 22031"/>
            </a:avLst>
          </a:prstGeom>
          <a:solidFill>
            <a:srgbClr val="0B1E0E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7" name="Text 4"/>
          <p:cNvSpPr/>
          <p:nvPr/>
        </p:nvSpPr>
        <p:spPr>
          <a:xfrm>
            <a:off x="1654996" y="1203127"/>
            <a:ext cx="467862" cy="142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1000" b="1" dirty="0">
                <a:solidFill>
                  <a:srgbClr val="4FA4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Convex</a:t>
            </a:r>
            <a:endParaRPr lang="en-US" sz="1000" dirty="0"/>
          </a:p>
        </p:txBody>
      </p:sp>
      <p:sp>
        <p:nvSpPr>
          <p:cNvPr id="8" name="Text 5"/>
          <p:cNvSpPr/>
          <p:nvPr/>
        </p:nvSpPr>
        <p:spPr>
          <a:xfrm>
            <a:off x="2372171" y="1101626"/>
            <a:ext cx="979884" cy="345877"/>
          </a:xfrm>
          <a:prstGeom prst="roundRect">
            <a:avLst>
              <a:gd name="adj" fmla="val 22031"/>
            </a:avLst>
          </a:prstGeom>
          <a:solidFill>
            <a:srgbClr val="0B1E0E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9" name="Text 6"/>
          <p:cNvSpPr/>
          <p:nvPr/>
        </p:nvSpPr>
        <p:spPr>
          <a:xfrm>
            <a:off x="2517821" y="1203127"/>
            <a:ext cx="688586" cy="142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1000" b="1" dirty="0">
                <a:solidFill>
                  <a:srgbClr val="4FA4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Tailwind v4</a:t>
            </a:r>
            <a:endParaRPr lang="en-US" sz="1000" dirty="0"/>
          </a:p>
        </p:txBody>
      </p:sp>
      <p:sp>
        <p:nvSpPr>
          <p:cNvPr id="10" name="Text 7"/>
          <p:cNvSpPr/>
          <p:nvPr/>
        </p:nvSpPr>
        <p:spPr>
          <a:xfrm>
            <a:off x="3453557" y="1101626"/>
            <a:ext cx="1186607" cy="345877"/>
          </a:xfrm>
          <a:prstGeom prst="roundRect">
            <a:avLst>
              <a:gd name="adj" fmla="val 22031"/>
            </a:avLst>
          </a:prstGeom>
          <a:solidFill>
            <a:srgbClr val="0B1E0E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1" name="Text 8"/>
          <p:cNvSpPr/>
          <p:nvPr/>
        </p:nvSpPr>
        <p:spPr>
          <a:xfrm>
            <a:off x="3597139" y="1203127"/>
            <a:ext cx="899443" cy="142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1000" b="1" dirty="0">
                <a:solidFill>
                  <a:srgbClr val="4FA4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Framer Motion</a:t>
            </a:r>
            <a:endParaRPr lang="en-US" sz="1000" dirty="0"/>
          </a:p>
        </p:txBody>
      </p:sp>
      <p:sp>
        <p:nvSpPr>
          <p:cNvPr id="12" name="Text 9"/>
          <p:cNvSpPr/>
          <p:nvPr/>
        </p:nvSpPr>
        <p:spPr>
          <a:xfrm>
            <a:off x="4741664" y="1101626"/>
            <a:ext cx="827187" cy="345877"/>
          </a:xfrm>
          <a:prstGeom prst="roundRect">
            <a:avLst>
              <a:gd name="adj" fmla="val 22031"/>
            </a:avLst>
          </a:prstGeom>
          <a:solidFill>
            <a:srgbClr val="0B1E0E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3" name="Text 10"/>
          <p:cNvSpPr/>
          <p:nvPr/>
        </p:nvSpPr>
        <p:spPr>
          <a:xfrm>
            <a:off x="4888840" y="1203127"/>
            <a:ext cx="532834" cy="142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1000" b="1" dirty="0">
                <a:solidFill>
                  <a:srgbClr val="4FA4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React 19</a:t>
            </a:r>
            <a:endParaRPr lang="en-US" sz="1000" dirty="0"/>
          </a:p>
        </p:txBody>
      </p:sp>
      <p:sp>
        <p:nvSpPr>
          <p:cNvPr id="14" name="Text 11"/>
          <p:cNvSpPr/>
          <p:nvPr/>
        </p:nvSpPr>
        <p:spPr>
          <a:xfrm>
            <a:off x="507950" y="1676102"/>
            <a:ext cx="3989338" cy="1161752"/>
          </a:xfrm>
          <a:prstGeom prst="roundRect">
            <a:avLst>
              <a:gd name="adj" fmla="val 8745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5" name="Shape 12"/>
          <p:cNvSpPr/>
          <p:nvPr/>
        </p:nvSpPr>
        <p:spPr>
          <a:xfrm>
            <a:off x="507950" y="1680865"/>
            <a:ext cx="3989338" cy="0"/>
          </a:xfrm>
          <a:prstGeom prst="line">
            <a:avLst/>
          </a:prstGeom>
          <a:noFill/>
          <a:ln w="9525">
            <a:solidFill>
              <a:srgbClr val="D4CFC6"/>
            </a:solidFill>
            <a:prstDash val="solid"/>
          </a:ln>
        </p:spPr>
      </p:sp>
      <p:sp>
        <p:nvSpPr>
          <p:cNvPr id="16" name="Shape 13"/>
          <p:cNvSpPr/>
          <p:nvPr/>
        </p:nvSpPr>
        <p:spPr>
          <a:xfrm>
            <a:off x="4492526" y="1676102"/>
            <a:ext cx="0" cy="1161752"/>
          </a:xfrm>
          <a:prstGeom prst="line">
            <a:avLst/>
          </a:prstGeom>
          <a:noFill/>
          <a:ln w="9525">
            <a:solidFill>
              <a:srgbClr val="D4CFC6"/>
            </a:solidFill>
            <a:prstDash val="solid"/>
          </a:ln>
        </p:spPr>
      </p:sp>
      <p:sp>
        <p:nvSpPr>
          <p:cNvPr id="17" name="Shape 14"/>
          <p:cNvSpPr/>
          <p:nvPr/>
        </p:nvSpPr>
        <p:spPr>
          <a:xfrm>
            <a:off x="507950" y="2833092"/>
            <a:ext cx="3989338" cy="0"/>
          </a:xfrm>
          <a:prstGeom prst="line">
            <a:avLst/>
          </a:prstGeom>
          <a:noFill/>
          <a:ln w="9525">
            <a:solidFill>
              <a:srgbClr val="D4CFC6"/>
            </a:solidFill>
            <a:prstDash val="solid"/>
          </a:ln>
        </p:spPr>
      </p:sp>
      <p:sp>
        <p:nvSpPr>
          <p:cNvPr id="18" name="Shape 15"/>
          <p:cNvSpPr/>
          <p:nvPr/>
        </p:nvSpPr>
        <p:spPr>
          <a:xfrm>
            <a:off x="527000" y="1676102"/>
            <a:ext cx="0" cy="1161752"/>
          </a:xfrm>
          <a:prstGeom prst="line">
            <a:avLst/>
          </a:prstGeom>
          <a:noFill/>
          <a:ln w="38100">
            <a:solidFill>
              <a:srgbClr val="EAB831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698450" y="1838027"/>
            <a:ext cx="3709651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200" b="1" dirty="0">
                <a:solidFill>
                  <a:srgbClr val="22582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Architettura Dati Dual</a:t>
            </a:r>
            <a:endParaRPr lang="en-US" sz="1200" dirty="0"/>
          </a:p>
        </p:txBody>
      </p:sp>
      <p:sp>
        <p:nvSpPr>
          <p:cNvPr id="20" name="Text 17"/>
          <p:cNvSpPr/>
          <p:nvPr/>
        </p:nvSpPr>
        <p:spPr>
          <a:xfrm>
            <a:off x="698450" y="2085677"/>
            <a:ext cx="3709651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50"/>
              </a:lnSpc>
              <a:spcAft>
                <a:spcPts val="200"/>
              </a:spcAft>
              <a:buNone/>
            </a:pPr>
            <a:r>
              <a:rPr lang="en-US" sz="9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Convex = source of truth</a:t>
            </a:r>
            <a:endParaRPr lang="en-US" sz="900" dirty="0"/>
          </a:p>
        </p:txBody>
      </p:sp>
      <p:sp>
        <p:nvSpPr>
          <p:cNvPr id="21" name="Text 18"/>
          <p:cNvSpPr/>
          <p:nvPr/>
        </p:nvSpPr>
        <p:spPr>
          <a:xfrm>
            <a:off x="698450" y="2282428"/>
            <a:ext cx="3709651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50"/>
              </a:lnSpc>
              <a:spcAft>
                <a:spcPts val="200"/>
              </a:spcAft>
              <a:buNone/>
            </a:pPr>
            <a:r>
              <a:rPr lang="en-US" sz="9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Fallback statico per resilienza</a:t>
            </a:r>
            <a:endParaRPr lang="en-US" sz="900" dirty="0"/>
          </a:p>
        </p:txBody>
      </p:sp>
      <p:sp>
        <p:nvSpPr>
          <p:cNvPr id="22" name="Text 19"/>
          <p:cNvSpPr/>
          <p:nvPr/>
        </p:nvSpPr>
        <p:spPr>
          <a:xfrm>
            <a:off x="698450" y="2479179"/>
            <a:ext cx="3709651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50"/>
              </a:lnSpc>
              <a:spcAft>
                <a:spcPts val="200"/>
              </a:spcAft>
              <a:buNone/>
            </a:pPr>
            <a:r>
              <a:rPr lang="en-US" sz="9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 il backend e' giu', il sito funziona</a:t>
            </a:r>
            <a:endParaRPr lang="en-US" sz="900" dirty="0"/>
          </a:p>
        </p:txBody>
      </p:sp>
      <p:sp>
        <p:nvSpPr>
          <p:cNvPr id="23" name="Text 20"/>
          <p:cNvSpPr/>
          <p:nvPr/>
        </p:nvSpPr>
        <p:spPr>
          <a:xfrm>
            <a:off x="4674989" y="1676102"/>
            <a:ext cx="3960912" cy="1161752"/>
          </a:xfrm>
          <a:prstGeom prst="roundRect">
            <a:avLst>
              <a:gd name="adj" fmla="val 8745"/>
            </a:avLst>
          </a:prstGeom>
          <a:solidFill>
            <a:srgbClr val="FFFFFF"/>
          </a:solidFill>
          <a:ln w="9525">
            <a:solidFill>
              <a:srgbClr val="D4CFC6"/>
            </a:solidFill>
          </a:ln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4" name="Text 21"/>
          <p:cNvSpPr/>
          <p:nvPr/>
        </p:nvSpPr>
        <p:spPr>
          <a:xfrm>
            <a:off x="4836914" y="1838027"/>
            <a:ext cx="3709803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200" b="1" dirty="0">
                <a:solidFill>
                  <a:srgbClr val="22582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Migrazioni Completate</a:t>
            </a:r>
            <a:endParaRPr lang="en-US" sz="1200" dirty="0"/>
          </a:p>
        </p:txBody>
      </p:sp>
      <p:sp>
        <p:nvSpPr>
          <p:cNvPr id="25" name="Text 22"/>
          <p:cNvSpPr/>
          <p:nvPr/>
        </p:nvSpPr>
        <p:spPr>
          <a:xfrm>
            <a:off x="4836914" y="2085677"/>
            <a:ext cx="3709803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50"/>
              </a:lnSpc>
              <a:spcAft>
                <a:spcPts val="200"/>
              </a:spcAft>
              <a:buNone/>
            </a:pPr>
            <a:r>
              <a:rPr lang="en-US" sz="9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Blog: da file statici a Convex DB</a:t>
            </a:r>
            <a:endParaRPr lang="en-US" sz="900" dirty="0"/>
          </a:p>
        </p:txBody>
      </p:sp>
      <p:sp>
        <p:nvSpPr>
          <p:cNvPr id="26" name="Text 23"/>
          <p:cNvSpPr/>
          <p:nvPr/>
        </p:nvSpPr>
        <p:spPr>
          <a:xfrm>
            <a:off x="4836914" y="2282428"/>
            <a:ext cx="3709803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50"/>
              </a:lnSpc>
              <a:spcAft>
                <a:spcPts val="200"/>
              </a:spcAft>
              <a:buNone/>
            </a:pPr>
            <a:r>
              <a:rPr lang="en-US" sz="9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Progetti: 25+ case study migrati</a:t>
            </a:r>
            <a:endParaRPr lang="en-US" sz="900" dirty="0"/>
          </a:p>
        </p:txBody>
      </p:sp>
      <p:sp>
        <p:nvSpPr>
          <p:cNvPr id="27" name="Text 24"/>
          <p:cNvSpPr/>
          <p:nvPr/>
        </p:nvSpPr>
        <p:spPr>
          <a:xfrm>
            <a:off x="4836914" y="2479179"/>
            <a:ext cx="3709803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50"/>
              </a:lnSpc>
              <a:spcAft>
                <a:spcPts val="200"/>
              </a:spcAft>
              <a:buNone/>
            </a:pPr>
            <a:r>
              <a:rPr lang="en-US" sz="9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Editabili da admin senza deploy</a:t>
            </a:r>
            <a:endParaRPr lang="en-US" sz="900" dirty="0"/>
          </a:p>
        </p:txBody>
      </p:sp>
      <p:sp>
        <p:nvSpPr>
          <p:cNvPr id="28" name="Text 25"/>
          <p:cNvSpPr/>
          <p:nvPr/>
        </p:nvSpPr>
        <p:spPr>
          <a:xfrm>
            <a:off x="507950" y="2964805"/>
            <a:ext cx="3975050" cy="1161752"/>
          </a:xfrm>
          <a:prstGeom prst="roundRect">
            <a:avLst>
              <a:gd name="adj" fmla="val 8745"/>
            </a:avLst>
          </a:prstGeom>
          <a:solidFill>
            <a:srgbClr val="FFFFFF"/>
          </a:solidFill>
          <a:ln w="9525">
            <a:solidFill>
              <a:srgbClr val="D4CFC6"/>
            </a:solidFill>
          </a:ln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9" name="Text 26"/>
          <p:cNvSpPr/>
          <p:nvPr/>
        </p:nvSpPr>
        <p:spPr>
          <a:xfrm>
            <a:off x="669875" y="3126730"/>
            <a:ext cx="3724224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200" b="1" dirty="0">
                <a:solidFill>
                  <a:srgbClr val="22582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Admin Panel (80%)</a:t>
            </a:r>
            <a:endParaRPr lang="en-US" sz="1200" dirty="0"/>
          </a:p>
        </p:txBody>
      </p:sp>
      <p:sp>
        <p:nvSpPr>
          <p:cNvPr id="30" name="Text 27"/>
          <p:cNvSpPr/>
          <p:nvPr/>
        </p:nvSpPr>
        <p:spPr>
          <a:xfrm>
            <a:off x="669875" y="3374380"/>
            <a:ext cx="3724224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50"/>
              </a:lnSpc>
              <a:spcAft>
                <a:spcPts val="200"/>
              </a:spcAft>
              <a:buNone/>
            </a:pPr>
            <a:r>
              <a:rPr lang="en-US" sz="9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Dashboard, blog CRUD, reviews, contacts</a:t>
            </a:r>
            <a:endParaRPr lang="en-US" sz="900" dirty="0"/>
          </a:p>
        </p:txBody>
      </p:sp>
      <p:sp>
        <p:nvSpPr>
          <p:cNvPr id="31" name="Text 28"/>
          <p:cNvSpPr/>
          <p:nvPr/>
        </p:nvSpPr>
        <p:spPr>
          <a:xfrm>
            <a:off x="669875" y="3571131"/>
            <a:ext cx="3724224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50"/>
              </a:lnSpc>
              <a:spcAft>
                <a:spcPts val="200"/>
              </a:spcAft>
              <a:buNone/>
            </a:pPr>
            <a:r>
              <a:rPr lang="en-US" sz="9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Auth con sessioni token-based</a:t>
            </a:r>
            <a:endParaRPr lang="en-US" sz="900" dirty="0"/>
          </a:p>
        </p:txBody>
      </p:sp>
      <p:sp>
        <p:nvSpPr>
          <p:cNvPr id="32" name="Text 29"/>
          <p:cNvSpPr/>
          <p:nvPr/>
        </p:nvSpPr>
        <p:spPr>
          <a:xfrm>
            <a:off x="669875" y="3767882"/>
            <a:ext cx="3724224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50"/>
              </a:lnSpc>
              <a:spcAft>
                <a:spcPts val="200"/>
              </a:spcAft>
              <a:buNone/>
            </a:pPr>
            <a:r>
              <a:rPr lang="en-US" sz="9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Mancano: servizi/gallery/settings mutations</a:t>
            </a:r>
            <a:endParaRPr lang="en-US" sz="900" dirty="0"/>
          </a:p>
        </p:txBody>
      </p:sp>
      <p:sp>
        <p:nvSpPr>
          <p:cNvPr id="33" name="Text 30"/>
          <p:cNvSpPr/>
          <p:nvPr/>
        </p:nvSpPr>
        <p:spPr>
          <a:xfrm>
            <a:off x="4660702" y="2964805"/>
            <a:ext cx="3975199" cy="1161752"/>
          </a:xfrm>
          <a:prstGeom prst="roundRect">
            <a:avLst>
              <a:gd name="adj" fmla="val 8745"/>
            </a:avLst>
          </a:prstGeom>
          <a:solidFill>
            <a:srgbClr val="FFFFFF"/>
          </a:solidFill>
          <a:ln w="9525">
            <a:solidFill>
              <a:srgbClr val="D4CFC6"/>
            </a:solidFill>
          </a:ln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4" name="Text 31"/>
          <p:cNvSpPr/>
          <p:nvPr/>
        </p:nvSpPr>
        <p:spPr>
          <a:xfrm>
            <a:off x="4822627" y="3126730"/>
            <a:ext cx="3724376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200" b="1" dirty="0">
                <a:solidFill>
                  <a:srgbClr val="22582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Task Orchestration</a:t>
            </a:r>
            <a:endParaRPr lang="en-US" sz="1200" dirty="0"/>
          </a:p>
        </p:txBody>
      </p:sp>
      <p:sp>
        <p:nvSpPr>
          <p:cNvPr id="35" name="Text 32"/>
          <p:cNvSpPr/>
          <p:nvPr/>
        </p:nvSpPr>
        <p:spPr>
          <a:xfrm>
            <a:off x="4822627" y="3374380"/>
            <a:ext cx="3724376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50"/>
              </a:lnSpc>
              <a:spcAft>
                <a:spcPts val="200"/>
              </a:spcAft>
              <a:buNone/>
            </a:pPr>
            <a:r>
              <a:rPr lang="en-US" sz="9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@yattalo/task-system v0.5.0</a:t>
            </a:r>
            <a:endParaRPr lang="en-US" sz="900" dirty="0"/>
          </a:p>
        </p:txBody>
      </p:sp>
      <p:sp>
        <p:nvSpPr>
          <p:cNvPr id="36" name="Text 33"/>
          <p:cNvSpPr/>
          <p:nvPr/>
        </p:nvSpPr>
        <p:spPr>
          <a:xfrm>
            <a:off x="4822627" y="3571131"/>
            <a:ext cx="3724376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50"/>
              </a:lnSpc>
              <a:spcAft>
                <a:spcPts val="200"/>
              </a:spcAft>
              <a:buNone/>
            </a:pPr>
            <a:r>
              <a:rPr lang="en-US" sz="9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76 task tracciate su Convex</a:t>
            </a:r>
            <a:endParaRPr lang="en-US" sz="900" dirty="0"/>
          </a:p>
        </p:txBody>
      </p:sp>
      <p:sp>
        <p:nvSpPr>
          <p:cNvPr id="37" name="Text 34"/>
          <p:cNvSpPr/>
          <p:nvPr/>
        </p:nvSpPr>
        <p:spPr>
          <a:xfrm>
            <a:off x="4822627" y="3767882"/>
            <a:ext cx="3724376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50"/>
              </a:lnSpc>
              <a:spcAft>
                <a:spcPts val="200"/>
              </a:spcAft>
              <a:buNone/>
            </a:pPr>
            <a:r>
              <a:rPr lang="en-US" sz="9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Multi-agent: claude, gemini, codex, human</a:t>
            </a:r>
            <a:endParaRPr lang="en-US" sz="9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Users/luckyluke/projects/active/visione_sostenibile/workspace/slides/bar-su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950" y="361950"/>
            <a:ext cx="762000" cy="507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07950" y="527000"/>
            <a:ext cx="8290509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1600"/>
              </a:spcAft>
              <a:buNone/>
            </a:pPr>
            <a:r>
              <a:rPr lang="en-US" sz="2600" b="1" dirty="0">
                <a:solidFill>
                  <a:srgbClr val="0B1E0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La Prossima Wave</a:t>
            </a:r>
            <a:endParaRPr lang="en-US" sz="2600" dirty="0"/>
          </a:p>
        </p:txBody>
      </p:sp>
      <p:sp>
        <p:nvSpPr>
          <p:cNvPr id="4" name="Text 1"/>
          <p:cNvSpPr/>
          <p:nvPr/>
        </p:nvSpPr>
        <p:spPr>
          <a:xfrm>
            <a:off x="507950" y="1101626"/>
            <a:ext cx="717500" cy="209550"/>
          </a:xfrm>
          <a:prstGeom prst="roundRect">
            <a:avLst>
              <a:gd name="adj" fmla="val 24242"/>
            </a:avLst>
          </a:prstGeom>
          <a:solidFill>
            <a:srgbClr val="C0392B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Text 2"/>
          <p:cNvSpPr/>
          <p:nvPr/>
        </p:nvSpPr>
        <p:spPr>
          <a:xfrm>
            <a:off x="634901" y="1139726"/>
            <a:ext cx="472872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CRITICA</a:t>
            </a:r>
            <a:endParaRPr lang="en-US" sz="900" dirty="0"/>
          </a:p>
        </p:txBody>
      </p:sp>
      <p:sp>
        <p:nvSpPr>
          <p:cNvPr id="6" name="Text 3"/>
          <p:cNvSpPr/>
          <p:nvPr/>
        </p:nvSpPr>
        <p:spPr>
          <a:xfrm>
            <a:off x="1326952" y="1106388"/>
            <a:ext cx="1387647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300" b="1" dirty="0">
                <a:solidFill>
                  <a:srgbClr val="0B1E0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Priorita' Massima</a:t>
            </a:r>
            <a:endParaRPr lang="en-US" sz="1300" dirty="0"/>
          </a:p>
        </p:txBody>
      </p:sp>
      <p:sp>
        <p:nvSpPr>
          <p:cNvPr id="7" name="Text 4"/>
          <p:cNvSpPr/>
          <p:nvPr/>
        </p:nvSpPr>
        <p:spPr>
          <a:xfrm>
            <a:off x="507950" y="1412677"/>
            <a:ext cx="2141041" cy="488752"/>
          </a:xfrm>
          <a:prstGeom prst="roundRect">
            <a:avLst>
              <a:gd name="adj" fmla="val 15591"/>
            </a:avLst>
          </a:prstGeom>
          <a:solidFill>
            <a:srgbClr val="FFFFFF"/>
          </a:solidFill>
          <a:ln w="9525">
            <a:solidFill>
              <a:srgbClr val="D4CFC6"/>
            </a:solidFill>
          </a:ln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8" name="Text 5"/>
          <p:cNvSpPr/>
          <p:nvPr/>
        </p:nvSpPr>
        <p:spPr>
          <a:xfrm>
            <a:off x="644426" y="1523702"/>
            <a:ext cx="1905452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b="1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SD10-SD12</a:t>
            </a:r>
            <a:pPr algn="l" indent="0" marL="0">
              <a:buNone/>
            </a:pPr>
            <a:r>
              <a:rPr lang="en-US" sz="9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Allineare pagine a Stitch</a:t>
            </a:r>
            <a:endParaRPr lang="en-US" sz="900" dirty="0"/>
          </a:p>
        </p:txBody>
      </p:sp>
      <p:sp>
        <p:nvSpPr>
          <p:cNvPr id="9" name="Text 6"/>
          <p:cNvSpPr/>
          <p:nvPr/>
        </p:nvSpPr>
        <p:spPr>
          <a:xfrm>
            <a:off x="644426" y="1657052"/>
            <a:ext cx="1905452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Guglielmo + Luca</a:t>
            </a:r>
            <a:endParaRPr lang="en-US" sz="900" dirty="0"/>
          </a:p>
        </p:txBody>
      </p:sp>
      <p:sp>
        <p:nvSpPr>
          <p:cNvPr id="10" name="Text 7"/>
          <p:cNvSpPr/>
          <p:nvPr/>
        </p:nvSpPr>
        <p:spPr>
          <a:xfrm>
            <a:off x="2750493" y="1412677"/>
            <a:ext cx="1950244" cy="488752"/>
          </a:xfrm>
          <a:prstGeom prst="roundRect">
            <a:avLst>
              <a:gd name="adj" fmla="val 15591"/>
            </a:avLst>
          </a:prstGeom>
          <a:solidFill>
            <a:srgbClr val="FFFFFF"/>
          </a:solidFill>
          <a:ln w="9525">
            <a:solidFill>
              <a:srgbClr val="D4CFC6"/>
            </a:solidFill>
          </a:ln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1" name="Text 8"/>
          <p:cNvSpPr/>
          <p:nvPr/>
        </p:nvSpPr>
        <p:spPr>
          <a:xfrm>
            <a:off x="2886968" y="1523702"/>
            <a:ext cx="1710839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b="1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FE4</a:t>
            </a:r>
            <a:pPr algn="l" indent="0" marL="0">
              <a:buNone/>
            </a:pPr>
            <a:r>
              <a:rPr lang="en-US" sz="9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Redesign Homepage BMAD</a:t>
            </a:r>
            <a:endParaRPr lang="en-US" sz="900" dirty="0"/>
          </a:p>
        </p:txBody>
      </p:sp>
      <p:sp>
        <p:nvSpPr>
          <p:cNvPr id="12" name="Text 9"/>
          <p:cNvSpPr/>
          <p:nvPr/>
        </p:nvSpPr>
        <p:spPr>
          <a:xfrm>
            <a:off x="2886968" y="1657052"/>
            <a:ext cx="1710839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Team</a:t>
            </a:r>
            <a:endParaRPr lang="en-US" sz="900" dirty="0"/>
          </a:p>
        </p:txBody>
      </p:sp>
      <p:sp>
        <p:nvSpPr>
          <p:cNvPr id="13" name="Text 10"/>
          <p:cNvSpPr/>
          <p:nvPr/>
        </p:nvSpPr>
        <p:spPr>
          <a:xfrm>
            <a:off x="4802237" y="1412677"/>
            <a:ext cx="2051893" cy="488752"/>
          </a:xfrm>
          <a:prstGeom prst="roundRect">
            <a:avLst>
              <a:gd name="adj" fmla="val 15591"/>
            </a:avLst>
          </a:prstGeom>
          <a:solidFill>
            <a:srgbClr val="FFFFFF"/>
          </a:solidFill>
          <a:ln w="9525">
            <a:solidFill>
              <a:srgbClr val="D4CFC6"/>
            </a:solidFill>
          </a:ln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4" name="Text 11"/>
          <p:cNvSpPr/>
          <p:nvPr/>
        </p:nvSpPr>
        <p:spPr>
          <a:xfrm>
            <a:off x="4938713" y="1523702"/>
            <a:ext cx="1814521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b="1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FE5</a:t>
            </a:r>
            <a:pPr algn="l" indent="0" marL="0">
              <a:buNone/>
            </a:pPr>
            <a:r>
              <a:rPr lang="en-US" sz="9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Servizi con card benefit-driven</a:t>
            </a:r>
            <a:endParaRPr lang="en-US" sz="900" dirty="0"/>
          </a:p>
        </p:txBody>
      </p:sp>
      <p:sp>
        <p:nvSpPr>
          <p:cNvPr id="15" name="Text 12"/>
          <p:cNvSpPr/>
          <p:nvPr/>
        </p:nvSpPr>
        <p:spPr>
          <a:xfrm>
            <a:off x="4938713" y="1657052"/>
            <a:ext cx="1814521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Guglielmo + Luca</a:t>
            </a:r>
            <a:endParaRPr lang="en-US" sz="900" dirty="0"/>
          </a:p>
        </p:txBody>
      </p:sp>
      <p:sp>
        <p:nvSpPr>
          <p:cNvPr id="16" name="Text 13"/>
          <p:cNvSpPr/>
          <p:nvPr/>
        </p:nvSpPr>
        <p:spPr>
          <a:xfrm>
            <a:off x="507950" y="2053828"/>
            <a:ext cx="944017" cy="209550"/>
          </a:xfrm>
          <a:prstGeom prst="roundRect">
            <a:avLst>
              <a:gd name="adj" fmla="val 24242"/>
            </a:avLst>
          </a:prstGeom>
          <a:solidFill>
            <a:srgbClr val="EAB831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7" name="Text 14"/>
          <p:cNvSpPr/>
          <p:nvPr/>
        </p:nvSpPr>
        <p:spPr>
          <a:xfrm>
            <a:off x="634901" y="2091928"/>
            <a:ext cx="703918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PARALLELO</a:t>
            </a:r>
            <a:endParaRPr lang="en-US" sz="900" dirty="0"/>
          </a:p>
        </p:txBody>
      </p:sp>
      <p:sp>
        <p:nvSpPr>
          <p:cNvPr id="18" name="Text 15"/>
          <p:cNvSpPr/>
          <p:nvPr/>
        </p:nvSpPr>
        <p:spPr>
          <a:xfrm>
            <a:off x="1553468" y="2058591"/>
            <a:ext cx="898380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300" b="1" dirty="0">
                <a:solidFill>
                  <a:srgbClr val="0B1E0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 Parallelo</a:t>
            </a:r>
            <a:endParaRPr lang="en-US" sz="1300" dirty="0"/>
          </a:p>
        </p:txBody>
      </p:sp>
      <p:sp>
        <p:nvSpPr>
          <p:cNvPr id="19" name="Text 16"/>
          <p:cNvSpPr/>
          <p:nvPr/>
        </p:nvSpPr>
        <p:spPr>
          <a:xfrm>
            <a:off x="507950" y="2364879"/>
            <a:ext cx="1959769" cy="355402"/>
          </a:xfrm>
          <a:prstGeom prst="roundRect">
            <a:avLst>
              <a:gd name="adj" fmla="val 21441"/>
            </a:avLst>
          </a:prstGeom>
          <a:solidFill>
            <a:srgbClr val="FFFFFF"/>
          </a:solidFill>
          <a:ln w="9525">
            <a:solidFill>
              <a:srgbClr val="D4CFC6"/>
            </a:solidFill>
          </a:ln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0" name="Text 17"/>
          <p:cNvSpPr/>
          <p:nvPr/>
        </p:nvSpPr>
        <p:spPr>
          <a:xfrm>
            <a:off x="644426" y="2475905"/>
            <a:ext cx="1720554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b="1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FE6/FE7</a:t>
            </a:r>
            <a:pPr algn="l" indent="0" marL="0">
              <a:buNone/>
            </a:pPr>
            <a:r>
              <a:rPr lang="en-US" sz="9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Portfolio + Blog con filtri</a:t>
            </a:r>
            <a:endParaRPr lang="en-US" sz="900" dirty="0"/>
          </a:p>
        </p:txBody>
      </p:sp>
      <p:sp>
        <p:nvSpPr>
          <p:cNvPr id="21" name="Text 18"/>
          <p:cNvSpPr/>
          <p:nvPr/>
        </p:nvSpPr>
        <p:spPr>
          <a:xfrm>
            <a:off x="2569220" y="2364879"/>
            <a:ext cx="1668512" cy="355402"/>
          </a:xfrm>
          <a:prstGeom prst="roundRect">
            <a:avLst>
              <a:gd name="adj" fmla="val 21441"/>
            </a:avLst>
          </a:prstGeom>
          <a:solidFill>
            <a:srgbClr val="FFFFFF"/>
          </a:solidFill>
          <a:ln w="9525">
            <a:solidFill>
              <a:srgbClr val="D4CFC6"/>
            </a:solidFill>
          </a:ln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2" name="Text 19"/>
          <p:cNvSpPr/>
          <p:nvPr/>
        </p:nvSpPr>
        <p:spPr>
          <a:xfrm>
            <a:off x="2705695" y="2475905"/>
            <a:ext cx="1423473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b="1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C16</a:t>
            </a:r>
            <a:pPr algn="l" indent="0" marL="0">
              <a:buNone/>
            </a:pPr>
            <a:r>
              <a:rPr lang="en-US" sz="9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QuizCTA su blog posts</a:t>
            </a:r>
            <a:endParaRPr lang="en-US" sz="900" dirty="0"/>
          </a:p>
        </p:txBody>
      </p:sp>
      <p:sp>
        <p:nvSpPr>
          <p:cNvPr id="23" name="Text 20"/>
          <p:cNvSpPr/>
          <p:nvPr/>
        </p:nvSpPr>
        <p:spPr>
          <a:xfrm>
            <a:off x="4339233" y="2364879"/>
            <a:ext cx="1810345" cy="355402"/>
          </a:xfrm>
          <a:prstGeom prst="roundRect">
            <a:avLst>
              <a:gd name="adj" fmla="val 21441"/>
            </a:avLst>
          </a:prstGeom>
          <a:solidFill>
            <a:srgbClr val="FFFFFF"/>
          </a:solidFill>
          <a:ln w="9525">
            <a:solidFill>
              <a:srgbClr val="D4CFC6"/>
            </a:solidFill>
          </a:ln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4" name="Text 21"/>
          <p:cNvSpPr/>
          <p:nvPr/>
        </p:nvSpPr>
        <p:spPr>
          <a:xfrm>
            <a:off x="4475708" y="2475905"/>
            <a:ext cx="1568142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b="1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FE3</a:t>
            </a:r>
            <a:pPr algn="l" indent="0" marL="0">
              <a:buNone/>
            </a:pPr>
            <a:r>
              <a:rPr lang="en-US" sz="9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Completare admin CRUD</a:t>
            </a:r>
            <a:endParaRPr lang="en-US" sz="900" dirty="0"/>
          </a:p>
        </p:txBody>
      </p:sp>
      <p:sp>
        <p:nvSpPr>
          <p:cNvPr id="25" name="Text 22"/>
          <p:cNvSpPr/>
          <p:nvPr/>
        </p:nvSpPr>
        <p:spPr>
          <a:xfrm>
            <a:off x="507950" y="2872680"/>
            <a:ext cx="666750" cy="209550"/>
          </a:xfrm>
          <a:prstGeom prst="roundRect">
            <a:avLst>
              <a:gd name="adj" fmla="val 24242"/>
            </a:avLst>
          </a:prstGeom>
          <a:solidFill>
            <a:srgbClr val="22582C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6" name="Text 23"/>
          <p:cNvSpPr/>
          <p:nvPr/>
        </p:nvSpPr>
        <p:spPr>
          <a:xfrm>
            <a:off x="634901" y="2910780"/>
            <a:ext cx="421106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b="1" dirty="0">
                <a:solidFill>
                  <a:srgbClr val="F2F0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FINALE</a:t>
            </a:r>
            <a:endParaRPr lang="en-US" sz="900" dirty="0"/>
          </a:p>
        </p:txBody>
      </p:sp>
      <p:sp>
        <p:nvSpPr>
          <p:cNvPr id="27" name="Text 24"/>
          <p:cNvSpPr/>
          <p:nvPr/>
        </p:nvSpPr>
        <p:spPr>
          <a:xfrm>
            <a:off x="1276201" y="2877443"/>
            <a:ext cx="1253755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300" b="1" dirty="0">
                <a:solidFill>
                  <a:srgbClr val="0B1E0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Polish e Deploy</a:t>
            </a:r>
            <a:endParaRPr lang="en-US" sz="1300" dirty="0"/>
          </a:p>
        </p:txBody>
      </p:sp>
      <p:sp>
        <p:nvSpPr>
          <p:cNvPr id="28" name="Text 25"/>
          <p:cNvSpPr/>
          <p:nvPr/>
        </p:nvSpPr>
        <p:spPr>
          <a:xfrm>
            <a:off x="507950" y="3183731"/>
            <a:ext cx="1060847" cy="355402"/>
          </a:xfrm>
          <a:prstGeom prst="roundRect">
            <a:avLst>
              <a:gd name="adj" fmla="val 21441"/>
            </a:avLst>
          </a:prstGeom>
          <a:solidFill>
            <a:srgbClr val="FFFFFF"/>
          </a:solidFill>
          <a:ln w="9525">
            <a:solidFill>
              <a:srgbClr val="D4CFC6"/>
            </a:solidFill>
          </a:ln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9" name="Text 26"/>
          <p:cNvSpPr/>
          <p:nvPr/>
        </p:nvSpPr>
        <p:spPr>
          <a:xfrm>
            <a:off x="644426" y="3294757"/>
            <a:ext cx="803654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QA Responsive</a:t>
            </a:r>
            <a:endParaRPr lang="en-US" sz="900" dirty="0"/>
          </a:p>
        </p:txBody>
      </p:sp>
      <p:sp>
        <p:nvSpPr>
          <p:cNvPr id="30" name="Text 27"/>
          <p:cNvSpPr/>
          <p:nvPr/>
        </p:nvSpPr>
        <p:spPr>
          <a:xfrm>
            <a:off x="1670298" y="3183731"/>
            <a:ext cx="997148" cy="355402"/>
          </a:xfrm>
          <a:prstGeom prst="roundRect">
            <a:avLst>
              <a:gd name="adj" fmla="val 21441"/>
            </a:avLst>
          </a:prstGeom>
          <a:solidFill>
            <a:srgbClr val="FFFFFF"/>
          </a:solidFill>
          <a:ln w="9525">
            <a:solidFill>
              <a:srgbClr val="D4CFC6"/>
            </a:solidFill>
          </a:ln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1" name="Text 28"/>
          <p:cNvSpPr/>
          <p:nvPr/>
        </p:nvSpPr>
        <p:spPr>
          <a:xfrm>
            <a:off x="1806773" y="3294757"/>
            <a:ext cx="738682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WCAG 2.1 AA</a:t>
            </a:r>
            <a:endParaRPr lang="en-US" sz="900" dirty="0"/>
          </a:p>
        </p:txBody>
      </p:sp>
      <p:sp>
        <p:nvSpPr>
          <p:cNvPr id="32" name="Text 29"/>
          <p:cNvSpPr/>
          <p:nvPr/>
        </p:nvSpPr>
        <p:spPr>
          <a:xfrm>
            <a:off x="2768947" y="3183731"/>
            <a:ext cx="1057870" cy="355402"/>
          </a:xfrm>
          <a:prstGeom prst="roundRect">
            <a:avLst>
              <a:gd name="adj" fmla="val 21441"/>
            </a:avLst>
          </a:prstGeom>
          <a:solidFill>
            <a:srgbClr val="FFFFFF"/>
          </a:solidFill>
          <a:ln w="9525">
            <a:solidFill>
              <a:srgbClr val="D4CFC6"/>
            </a:solidFill>
          </a:ln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3" name="Text 30"/>
          <p:cNvSpPr/>
          <p:nvPr/>
        </p:nvSpPr>
        <p:spPr>
          <a:xfrm>
            <a:off x="2905423" y="3294757"/>
            <a:ext cx="800618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Lighthouse &gt;90</a:t>
            </a:r>
            <a:endParaRPr lang="en-US" sz="900" dirty="0"/>
          </a:p>
        </p:txBody>
      </p:sp>
      <p:sp>
        <p:nvSpPr>
          <p:cNvPr id="34" name="Text 31"/>
          <p:cNvSpPr/>
          <p:nvPr/>
        </p:nvSpPr>
        <p:spPr>
          <a:xfrm>
            <a:off x="3928318" y="3183731"/>
            <a:ext cx="1826419" cy="355402"/>
          </a:xfrm>
          <a:prstGeom prst="roundRect">
            <a:avLst>
              <a:gd name="adj" fmla="val 21441"/>
            </a:avLst>
          </a:prstGeom>
          <a:solidFill>
            <a:srgbClr val="FFFFFF"/>
          </a:solidFill>
          <a:ln w="9525">
            <a:solidFill>
              <a:srgbClr val="D4CFC6"/>
            </a:solidFill>
          </a:ln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5" name="Text 32"/>
          <p:cNvSpPr/>
          <p:nvPr/>
        </p:nvSpPr>
        <p:spPr>
          <a:xfrm>
            <a:off x="4064794" y="3294757"/>
            <a:ext cx="1584537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Deploy Vercel + Convex Cloud</a:t>
            </a:r>
            <a:endParaRPr lang="en-US" sz="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Visione Sostenibile — Allineamento Progetto</dc:title>
  <dc:subject>PptxGenJS Presentation</dc:subject>
  <dc:creator>Luca — Visione Sostenibile</dc:creator>
  <cp:lastModifiedBy>Luca — Visione Sostenibile</cp:lastModifiedBy>
  <cp:revision>1</cp:revision>
  <dcterms:created xsi:type="dcterms:W3CDTF">2026-02-20T15:12:21Z</dcterms:created>
  <dcterms:modified xsi:type="dcterms:W3CDTF">2026-02-20T15:12:21Z</dcterms:modified>
</cp:coreProperties>
</file>